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3"/>
  </p:notesMasterIdLst>
  <p:sldIdLst>
    <p:sldId id="12256" r:id="rId5"/>
    <p:sldId id="12441" r:id="rId6"/>
    <p:sldId id="12436" r:id="rId7"/>
    <p:sldId id="12442" r:id="rId8"/>
    <p:sldId id="12449" r:id="rId9"/>
    <p:sldId id="12443" r:id="rId10"/>
    <p:sldId id="12426" r:id="rId11"/>
    <p:sldId id="12427" r:id="rId12"/>
    <p:sldId id="12428" r:id="rId13"/>
    <p:sldId id="12429" r:id="rId14"/>
    <p:sldId id="12447" r:id="rId15"/>
    <p:sldId id="12450" r:id="rId16"/>
    <p:sldId id="12451" r:id="rId17"/>
    <p:sldId id="12430" r:id="rId18"/>
    <p:sldId id="12431" r:id="rId19"/>
    <p:sldId id="12448" r:id="rId20"/>
    <p:sldId id="12407" r:id="rId21"/>
    <p:sldId id="12373" r:id="rId22"/>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HCC VSEND" id="{2FC4D4AA-EFDA-4536-B007-0A5A6FC5A982}">
          <p14:sldIdLst>
            <p14:sldId id="12256"/>
            <p14:sldId id="12441"/>
            <p14:sldId id="12436"/>
            <p14:sldId id="12442"/>
            <p14:sldId id="12449"/>
            <p14:sldId id="12443"/>
            <p14:sldId id="12426"/>
            <p14:sldId id="12427"/>
            <p14:sldId id="12428"/>
            <p14:sldId id="12429"/>
            <p14:sldId id="12447"/>
            <p14:sldId id="12450"/>
            <p14:sldId id="12451"/>
            <p14:sldId id="12430"/>
            <p14:sldId id="12431"/>
            <p14:sldId id="12448"/>
            <p14:sldId id="12407"/>
            <p14:sldId id="1237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835509-BFE8-55A2-65A6-D768053E455E}" name="Cara Corbett" initials="CC" userId="S::ccorbett@impower.co.uk::408f642a-771d-48b3-8069-e97b9489d8c7" providerId="AD"/>
  <p188:author id="{641807B0-2538-222A-847F-D799E2ED6196}" name="Chloe Williams" initials="CW" userId="S::CWilliams@impower.co.uk::f40ef7ee-9a5c-491e-b0c4-3b820e015c5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eborah Crossan" initials="DC" lastIdx="10" clrIdx="0">
    <p:extLst>
      <p:ext uri="{19B8F6BF-5375-455C-9EA6-DF929625EA0E}">
        <p15:presenceInfo xmlns:p15="http://schemas.microsoft.com/office/powerpoint/2012/main" userId="S::dcrossan@impower.co.uk::4dd6fa42-9c54-4e43-af72-0a70177b27a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745C"/>
    <a:srgbClr val="029676"/>
    <a:srgbClr val="FF66FF"/>
    <a:srgbClr val="2F5A20"/>
    <a:srgbClr val="FFFFFF"/>
    <a:srgbClr val="193F78"/>
    <a:srgbClr val="CECECE"/>
    <a:srgbClr val="F5F5F5"/>
    <a:srgbClr val="8D9526"/>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5B67F6-12D6-4CE6-B701-64DA2EEB069B}" v="38" dt="2026-06-05T15:32:22.3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81109" autoAdjust="0"/>
  </p:normalViewPr>
  <p:slideViewPr>
    <p:cSldViewPr snapToGrid="0">
      <p:cViewPr varScale="1">
        <p:scale>
          <a:sx n="124" d="100"/>
          <a:sy n="124" d="100"/>
        </p:scale>
        <p:origin x="1224" y="10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96" d="100"/>
          <a:sy n="96" d="100"/>
        </p:scale>
        <p:origin x="3642"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y Alexander" userId="1237181b-4c3b-4449-a621-5f911e511340" providerId="ADAL" clId="{9E65F9E6-FBC1-46F0-8F25-087DA5B433CA}"/>
    <pc:docChg chg="undo custSel addSld delSld modSld sldOrd modSection">
      <pc:chgData name="Katy Alexander" userId="1237181b-4c3b-4449-a621-5f911e511340" providerId="ADAL" clId="{9E65F9E6-FBC1-46F0-8F25-087DA5B433CA}" dt="2026-06-05T15:32:30.151" v="2238" actId="1076"/>
      <pc:docMkLst>
        <pc:docMk/>
      </pc:docMkLst>
      <pc:sldChg chg="modSp mod">
        <pc:chgData name="Katy Alexander" userId="1237181b-4c3b-4449-a621-5f911e511340" providerId="ADAL" clId="{9E65F9E6-FBC1-46F0-8F25-087DA5B433CA}" dt="2026-06-05T12:33:24.667" v="48" actId="404"/>
        <pc:sldMkLst>
          <pc:docMk/>
          <pc:sldMk cId="3007105158" sldId="12256"/>
        </pc:sldMkLst>
        <pc:spChg chg="mod">
          <ac:chgData name="Katy Alexander" userId="1237181b-4c3b-4449-a621-5f911e511340" providerId="ADAL" clId="{9E65F9E6-FBC1-46F0-8F25-087DA5B433CA}" dt="2026-06-05T12:33:24.667" v="48" actId="404"/>
          <ac:spMkLst>
            <pc:docMk/>
            <pc:sldMk cId="3007105158" sldId="12256"/>
            <ac:spMk id="2" creationId="{00000000-0000-0000-0000-000000000000}"/>
          </ac:spMkLst>
        </pc:spChg>
      </pc:sldChg>
      <pc:sldChg chg="addSp delSp modSp mod ord">
        <pc:chgData name="Katy Alexander" userId="1237181b-4c3b-4449-a621-5f911e511340" providerId="ADAL" clId="{9E65F9E6-FBC1-46F0-8F25-087DA5B433CA}" dt="2026-06-05T13:56:40.788" v="1964" actId="14100"/>
        <pc:sldMkLst>
          <pc:docMk/>
          <pc:sldMk cId="3442565439" sldId="12407"/>
        </pc:sldMkLst>
        <pc:spChg chg="mod">
          <ac:chgData name="Katy Alexander" userId="1237181b-4c3b-4449-a621-5f911e511340" providerId="ADAL" clId="{9E65F9E6-FBC1-46F0-8F25-087DA5B433CA}" dt="2026-06-05T13:54:14.110" v="1631" actId="20577"/>
          <ac:spMkLst>
            <pc:docMk/>
            <pc:sldMk cId="3442565439" sldId="12407"/>
            <ac:spMk id="7" creationId="{7124FF46-8171-AB76-0CAD-BCFFD149720F}"/>
          </ac:spMkLst>
        </pc:spChg>
        <pc:spChg chg="mod">
          <ac:chgData name="Katy Alexander" userId="1237181b-4c3b-4449-a621-5f911e511340" providerId="ADAL" clId="{9E65F9E6-FBC1-46F0-8F25-087DA5B433CA}" dt="2026-06-05T13:54:42.091" v="1715" actId="20577"/>
          <ac:spMkLst>
            <pc:docMk/>
            <pc:sldMk cId="3442565439" sldId="12407"/>
            <ac:spMk id="9" creationId="{4D8944F6-0B26-91A3-E158-7FE8AA20E7A3}"/>
          </ac:spMkLst>
        </pc:spChg>
        <pc:spChg chg="mod">
          <ac:chgData name="Katy Alexander" userId="1237181b-4c3b-4449-a621-5f911e511340" providerId="ADAL" clId="{9E65F9E6-FBC1-46F0-8F25-087DA5B433CA}" dt="2026-06-05T13:56:40.788" v="1964" actId="14100"/>
          <ac:spMkLst>
            <pc:docMk/>
            <pc:sldMk cId="3442565439" sldId="12407"/>
            <ac:spMk id="10" creationId="{EF071A40-C51E-1EDE-3959-4930721E2EF2}"/>
          </ac:spMkLst>
        </pc:spChg>
        <pc:spChg chg="del">
          <ac:chgData name="Katy Alexander" userId="1237181b-4c3b-4449-a621-5f911e511340" providerId="ADAL" clId="{9E65F9E6-FBC1-46F0-8F25-087DA5B433CA}" dt="2026-06-05T13:27:37.896" v="1107" actId="21"/>
          <ac:spMkLst>
            <pc:docMk/>
            <pc:sldMk cId="3442565439" sldId="12407"/>
            <ac:spMk id="12" creationId="{E2B6665C-8B00-CFD5-6241-D997F8B19453}"/>
          </ac:spMkLst>
        </pc:spChg>
        <pc:spChg chg="mod">
          <ac:chgData name="Katy Alexander" userId="1237181b-4c3b-4449-a621-5f911e511340" providerId="ADAL" clId="{9E65F9E6-FBC1-46F0-8F25-087DA5B433CA}" dt="2026-06-05T13:42:50.549" v="1166" actId="20577"/>
          <ac:spMkLst>
            <pc:docMk/>
            <pc:sldMk cId="3442565439" sldId="12407"/>
            <ac:spMk id="13" creationId="{AC9CEE13-FAFB-B2D0-EA2B-A4A2E41C7E53}"/>
          </ac:spMkLst>
        </pc:spChg>
        <pc:spChg chg="add mod">
          <ac:chgData name="Katy Alexander" userId="1237181b-4c3b-4449-a621-5f911e511340" providerId="ADAL" clId="{9E65F9E6-FBC1-46F0-8F25-087DA5B433CA}" dt="2026-06-05T13:27:52.555" v="1110"/>
          <ac:spMkLst>
            <pc:docMk/>
            <pc:sldMk cId="3442565439" sldId="12407"/>
            <ac:spMk id="17" creationId="{E2B6665C-8B00-CFD5-6241-D997F8B19453}"/>
          </ac:spMkLst>
        </pc:spChg>
        <pc:graphicFrameChg chg="mod modGraphic">
          <ac:chgData name="Katy Alexander" userId="1237181b-4c3b-4449-a621-5f911e511340" providerId="ADAL" clId="{9E65F9E6-FBC1-46F0-8F25-087DA5B433CA}" dt="2026-06-05T13:56:13.899" v="1958" actId="1076"/>
          <ac:graphicFrameMkLst>
            <pc:docMk/>
            <pc:sldMk cId="3442565439" sldId="12407"/>
            <ac:graphicFrameMk id="8" creationId="{1B64FF74-C05F-E137-D36F-5447E905C563}"/>
          </ac:graphicFrameMkLst>
        </pc:graphicFrameChg>
        <pc:graphicFrameChg chg="add del modGraphic">
          <ac:chgData name="Katy Alexander" userId="1237181b-4c3b-4449-a621-5f911e511340" providerId="ADAL" clId="{9E65F9E6-FBC1-46F0-8F25-087DA5B433CA}" dt="2026-06-05T13:17:08.682" v="599" actId="27309"/>
          <ac:graphicFrameMkLst>
            <pc:docMk/>
            <pc:sldMk cId="3442565439" sldId="12407"/>
            <ac:graphicFrameMk id="11" creationId="{492F9AB2-7D54-0B2F-6BFF-BF45B24052BD}"/>
          </ac:graphicFrameMkLst>
        </pc:graphicFrameChg>
        <pc:picChg chg="del">
          <ac:chgData name="Katy Alexander" userId="1237181b-4c3b-4449-a621-5f911e511340" providerId="ADAL" clId="{9E65F9E6-FBC1-46F0-8F25-087DA5B433CA}" dt="2026-06-05T13:27:30.323" v="1105" actId="478"/>
          <ac:picMkLst>
            <pc:docMk/>
            <pc:sldMk cId="3442565439" sldId="12407"/>
            <ac:picMk id="14" creationId="{C56293AC-6BEF-FA36-39D4-F7A51E8E3129}"/>
          </ac:picMkLst>
        </pc:picChg>
        <pc:picChg chg="add mod modCrop">
          <ac:chgData name="Katy Alexander" userId="1237181b-4c3b-4449-a621-5f911e511340" providerId="ADAL" clId="{9E65F9E6-FBC1-46F0-8F25-087DA5B433CA}" dt="2026-06-05T13:28:23.637" v="1117" actId="1076"/>
          <ac:picMkLst>
            <pc:docMk/>
            <pc:sldMk cId="3442565439" sldId="12407"/>
            <ac:picMk id="16" creationId="{A4874C99-35F3-B486-C487-C2CBD9E10481}"/>
          </ac:picMkLst>
        </pc:picChg>
      </pc:sldChg>
      <pc:sldChg chg="modSp mod">
        <pc:chgData name="Katy Alexander" userId="1237181b-4c3b-4449-a621-5f911e511340" providerId="ADAL" clId="{9E65F9E6-FBC1-46F0-8F25-087DA5B433CA}" dt="2026-06-05T13:15:24.793" v="489" actId="120"/>
        <pc:sldMkLst>
          <pc:docMk/>
          <pc:sldMk cId="1255743216" sldId="12436"/>
        </pc:sldMkLst>
        <pc:spChg chg="mod">
          <ac:chgData name="Katy Alexander" userId="1237181b-4c3b-4449-a621-5f911e511340" providerId="ADAL" clId="{9E65F9E6-FBC1-46F0-8F25-087DA5B433CA}" dt="2026-06-05T13:15:24.793" v="489" actId="120"/>
          <ac:spMkLst>
            <pc:docMk/>
            <pc:sldMk cId="1255743216" sldId="12436"/>
            <ac:spMk id="4" creationId="{2757DC41-6A1C-123E-6883-F98F0DA1D9BF}"/>
          </ac:spMkLst>
        </pc:spChg>
      </pc:sldChg>
      <pc:sldChg chg="del">
        <pc:chgData name="Katy Alexander" userId="1237181b-4c3b-4449-a621-5f911e511340" providerId="ADAL" clId="{9E65F9E6-FBC1-46F0-8F25-087DA5B433CA}" dt="2026-06-05T13:24:31.589" v="1104" actId="47"/>
        <pc:sldMkLst>
          <pc:docMk/>
          <pc:sldMk cId="1617086364" sldId="12440"/>
        </pc:sldMkLst>
      </pc:sldChg>
      <pc:sldChg chg="modSp mod">
        <pc:chgData name="Katy Alexander" userId="1237181b-4c3b-4449-a621-5f911e511340" providerId="ADAL" clId="{9E65F9E6-FBC1-46F0-8F25-087DA5B433CA}" dt="2026-06-05T13:21:37.586" v="1102" actId="20577"/>
        <pc:sldMkLst>
          <pc:docMk/>
          <pc:sldMk cId="2451619745" sldId="12442"/>
        </pc:sldMkLst>
        <pc:graphicFrameChg chg="modGraphic">
          <ac:chgData name="Katy Alexander" userId="1237181b-4c3b-4449-a621-5f911e511340" providerId="ADAL" clId="{9E65F9E6-FBC1-46F0-8F25-087DA5B433CA}" dt="2026-06-05T13:16:08.001" v="594" actId="20577"/>
          <ac:graphicFrameMkLst>
            <pc:docMk/>
            <pc:sldMk cId="2451619745" sldId="12442"/>
            <ac:graphicFrameMk id="7" creationId="{3C81C811-14EC-9B6A-EB65-C836FA066423}"/>
          </ac:graphicFrameMkLst>
        </pc:graphicFrameChg>
        <pc:graphicFrameChg chg="mod modGraphic">
          <ac:chgData name="Katy Alexander" userId="1237181b-4c3b-4449-a621-5f911e511340" providerId="ADAL" clId="{9E65F9E6-FBC1-46F0-8F25-087DA5B433CA}" dt="2026-06-05T13:21:37.586" v="1102" actId="20577"/>
          <ac:graphicFrameMkLst>
            <pc:docMk/>
            <pc:sldMk cId="2451619745" sldId="12442"/>
            <ac:graphicFrameMk id="8" creationId="{E05CB262-1798-421E-682E-D88A5924192F}"/>
          </ac:graphicFrameMkLst>
        </pc:graphicFrameChg>
      </pc:sldChg>
      <pc:sldChg chg="del">
        <pc:chgData name="Katy Alexander" userId="1237181b-4c3b-4449-a621-5f911e511340" providerId="ADAL" clId="{9E65F9E6-FBC1-46F0-8F25-087DA5B433CA}" dt="2026-06-05T13:24:22.054" v="1103" actId="47"/>
        <pc:sldMkLst>
          <pc:docMk/>
          <pc:sldMk cId="1203308162" sldId="12445"/>
        </pc:sldMkLst>
      </pc:sldChg>
      <pc:sldChg chg="modSp new del mod">
        <pc:chgData name="Katy Alexander" userId="1237181b-4c3b-4449-a621-5f911e511340" providerId="ADAL" clId="{9E65F9E6-FBC1-46F0-8F25-087DA5B433CA}" dt="2026-06-05T13:16:26.197" v="595" actId="2696"/>
        <pc:sldMkLst>
          <pc:docMk/>
          <pc:sldMk cId="2612380121" sldId="12450"/>
        </pc:sldMkLst>
        <pc:spChg chg="mod">
          <ac:chgData name="Katy Alexander" userId="1237181b-4c3b-4449-a621-5f911e511340" providerId="ADAL" clId="{9E65F9E6-FBC1-46F0-8F25-087DA5B433CA}" dt="2026-06-05T12:36:46.760" v="96"/>
          <ac:spMkLst>
            <pc:docMk/>
            <pc:sldMk cId="2612380121" sldId="12450"/>
            <ac:spMk id="3" creationId="{1EE34E08-C67A-C28D-0DE1-32530A6064D3}"/>
          </ac:spMkLst>
        </pc:spChg>
      </pc:sldChg>
      <pc:sldChg chg="addSp delSp modSp new mod">
        <pc:chgData name="Katy Alexander" userId="1237181b-4c3b-4449-a621-5f911e511340" providerId="ADAL" clId="{9E65F9E6-FBC1-46F0-8F25-087DA5B433CA}" dt="2026-06-05T15:27:02.641" v="2158" actId="20577"/>
        <pc:sldMkLst>
          <pc:docMk/>
          <pc:sldMk cId="3903141004" sldId="12450"/>
        </pc:sldMkLst>
        <pc:spChg chg="mod">
          <ac:chgData name="Katy Alexander" userId="1237181b-4c3b-4449-a621-5f911e511340" providerId="ADAL" clId="{9E65F9E6-FBC1-46F0-8F25-087DA5B433CA}" dt="2026-06-05T15:07:54.622" v="1982" actId="20577"/>
          <ac:spMkLst>
            <pc:docMk/>
            <pc:sldMk cId="3903141004" sldId="12450"/>
            <ac:spMk id="2" creationId="{517B8A41-0ADE-97C4-59AF-91F61A184BA7}"/>
          </ac:spMkLst>
        </pc:spChg>
        <pc:spChg chg="del">
          <ac:chgData name="Katy Alexander" userId="1237181b-4c3b-4449-a621-5f911e511340" providerId="ADAL" clId="{9E65F9E6-FBC1-46F0-8F25-087DA5B433CA}" dt="2026-06-05T15:20:04.528" v="1986" actId="478"/>
          <ac:spMkLst>
            <pc:docMk/>
            <pc:sldMk cId="3903141004" sldId="12450"/>
            <ac:spMk id="3" creationId="{393FFC3B-F754-9137-D5A4-CF5741D8DC70}"/>
          </ac:spMkLst>
        </pc:spChg>
        <pc:spChg chg="add mod">
          <ac:chgData name="Katy Alexander" userId="1237181b-4c3b-4449-a621-5f911e511340" providerId="ADAL" clId="{9E65F9E6-FBC1-46F0-8F25-087DA5B433CA}" dt="2026-06-05T15:23:27.112" v="2132" actId="164"/>
          <ac:spMkLst>
            <pc:docMk/>
            <pc:sldMk cId="3903141004" sldId="12450"/>
            <ac:spMk id="6" creationId="{264BA064-7BE8-9423-4588-73EC25A0BC3B}"/>
          </ac:spMkLst>
        </pc:spChg>
        <pc:spChg chg="add mod">
          <ac:chgData name="Katy Alexander" userId="1237181b-4c3b-4449-a621-5f911e511340" providerId="ADAL" clId="{9E65F9E6-FBC1-46F0-8F25-087DA5B433CA}" dt="2026-06-05T15:27:02.641" v="2158" actId="20577"/>
          <ac:spMkLst>
            <pc:docMk/>
            <pc:sldMk cId="3903141004" sldId="12450"/>
            <ac:spMk id="7" creationId="{D5237A45-8309-49E5-B406-34D3449700AF}"/>
          </ac:spMkLst>
        </pc:spChg>
        <pc:spChg chg="add mod">
          <ac:chgData name="Katy Alexander" userId="1237181b-4c3b-4449-a621-5f911e511340" providerId="ADAL" clId="{9E65F9E6-FBC1-46F0-8F25-087DA5B433CA}" dt="2026-06-05T15:23:27.112" v="2132" actId="164"/>
          <ac:spMkLst>
            <pc:docMk/>
            <pc:sldMk cId="3903141004" sldId="12450"/>
            <ac:spMk id="8" creationId="{6BDDCF1B-635D-DE83-4684-BC6DB50B5DE8}"/>
          </ac:spMkLst>
        </pc:spChg>
        <pc:spChg chg="add mod">
          <ac:chgData name="Katy Alexander" userId="1237181b-4c3b-4449-a621-5f911e511340" providerId="ADAL" clId="{9E65F9E6-FBC1-46F0-8F25-087DA5B433CA}" dt="2026-06-05T15:26:34" v="2152" actId="313"/>
          <ac:spMkLst>
            <pc:docMk/>
            <pc:sldMk cId="3903141004" sldId="12450"/>
            <ac:spMk id="11" creationId="{58E4E38D-49AC-68D4-B45A-83ADF225C3E1}"/>
          </ac:spMkLst>
        </pc:spChg>
        <pc:grpChg chg="add mod">
          <ac:chgData name="Katy Alexander" userId="1237181b-4c3b-4449-a621-5f911e511340" providerId="ADAL" clId="{9E65F9E6-FBC1-46F0-8F25-087DA5B433CA}" dt="2026-06-05T15:23:32.624" v="2133" actId="1076"/>
          <ac:grpSpMkLst>
            <pc:docMk/>
            <pc:sldMk cId="3903141004" sldId="12450"/>
            <ac:grpSpMk id="9" creationId="{F86D1905-2394-41A0-F5BF-F8F74A390923}"/>
          </ac:grpSpMkLst>
        </pc:grpChg>
        <pc:picChg chg="add mod">
          <ac:chgData name="Katy Alexander" userId="1237181b-4c3b-4449-a621-5f911e511340" providerId="ADAL" clId="{9E65F9E6-FBC1-46F0-8F25-087DA5B433CA}" dt="2026-06-05T15:23:27.112" v="2132" actId="164"/>
          <ac:picMkLst>
            <pc:docMk/>
            <pc:sldMk cId="3903141004" sldId="12450"/>
            <ac:picMk id="5" creationId="{D09FF8A3-099D-5610-966E-A53CEB925297}"/>
          </ac:picMkLst>
        </pc:picChg>
      </pc:sldChg>
      <pc:sldChg chg="addSp delSp modSp add mod">
        <pc:chgData name="Katy Alexander" userId="1237181b-4c3b-4449-a621-5f911e511340" providerId="ADAL" clId="{9E65F9E6-FBC1-46F0-8F25-087DA5B433CA}" dt="2026-06-05T15:32:30.151" v="2238" actId="1076"/>
        <pc:sldMkLst>
          <pc:docMk/>
          <pc:sldMk cId="1587043283" sldId="12451"/>
        </pc:sldMkLst>
        <pc:spChg chg="mod topLvl">
          <ac:chgData name="Katy Alexander" userId="1237181b-4c3b-4449-a621-5f911e511340" providerId="ADAL" clId="{9E65F9E6-FBC1-46F0-8F25-087DA5B433CA}" dt="2026-06-05T15:31:32.896" v="2215" actId="14100"/>
          <ac:spMkLst>
            <pc:docMk/>
            <pc:sldMk cId="1587043283" sldId="12451"/>
            <ac:spMk id="6" creationId="{E941FA14-F674-A7DC-B509-71FCC12FD537}"/>
          </ac:spMkLst>
        </pc:spChg>
        <pc:spChg chg="mod topLvl">
          <ac:chgData name="Katy Alexander" userId="1237181b-4c3b-4449-a621-5f911e511340" providerId="ADAL" clId="{9E65F9E6-FBC1-46F0-8F25-087DA5B433CA}" dt="2026-06-05T15:31:35.496" v="2216" actId="1076"/>
          <ac:spMkLst>
            <pc:docMk/>
            <pc:sldMk cId="1587043283" sldId="12451"/>
            <ac:spMk id="7" creationId="{0A8AE673-AC1B-FF8B-66BB-F469B784658C}"/>
          </ac:spMkLst>
        </pc:spChg>
        <pc:spChg chg="mod topLvl">
          <ac:chgData name="Katy Alexander" userId="1237181b-4c3b-4449-a621-5f911e511340" providerId="ADAL" clId="{9E65F9E6-FBC1-46F0-8F25-087DA5B433CA}" dt="2026-06-05T15:31:44.854" v="2218" actId="14100"/>
          <ac:spMkLst>
            <pc:docMk/>
            <pc:sldMk cId="1587043283" sldId="12451"/>
            <ac:spMk id="8" creationId="{1C267122-2427-3F66-1A35-99F28040BB5D}"/>
          </ac:spMkLst>
        </pc:spChg>
        <pc:spChg chg="mod">
          <ac:chgData name="Katy Alexander" userId="1237181b-4c3b-4449-a621-5f911e511340" providerId="ADAL" clId="{9E65F9E6-FBC1-46F0-8F25-087DA5B433CA}" dt="2026-06-05T15:27:50.050" v="2168" actId="207"/>
          <ac:spMkLst>
            <pc:docMk/>
            <pc:sldMk cId="1587043283" sldId="12451"/>
            <ac:spMk id="11" creationId="{DD97D2E0-F4E8-5EE0-0D80-CC869D9565D1}"/>
          </ac:spMkLst>
        </pc:spChg>
        <pc:spChg chg="add mod">
          <ac:chgData name="Katy Alexander" userId="1237181b-4c3b-4449-a621-5f911e511340" providerId="ADAL" clId="{9E65F9E6-FBC1-46F0-8F25-087DA5B433CA}" dt="2026-06-05T15:32:30.151" v="2238" actId="1076"/>
          <ac:spMkLst>
            <pc:docMk/>
            <pc:sldMk cId="1587043283" sldId="12451"/>
            <ac:spMk id="13" creationId="{17DDD9E2-3645-BA23-E76A-5C8549E8D64B}"/>
          </ac:spMkLst>
        </pc:spChg>
        <pc:grpChg chg="del">
          <ac:chgData name="Katy Alexander" userId="1237181b-4c3b-4449-a621-5f911e511340" providerId="ADAL" clId="{9E65F9E6-FBC1-46F0-8F25-087DA5B433CA}" dt="2026-06-05T15:28:18.190" v="2169" actId="165"/>
          <ac:grpSpMkLst>
            <pc:docMk/>
            <pc:sldMk cId="1587043283" sldId="12451"/>
            <ac:grpSpMk id="9" creationId="{995E8EDB-724D-EDC2-FCE3-5332E36F148C}"/>
          </ac:grpSpMkLst>
        </pc:grpChg>
        <pc:picChg chg="add del">
          <ac:chgData name="Katy Alexander" userId="1237181b-4c3b-4449-a621-5f911e511340" providerId="ADAL" clId="{9E65F9E6-FBC1-46F0-8F25-087DA5B433CA}" dt="2026-06-05T15:28:24.653" v="2171" actId="22"/>
          <ac:picMkLst>
            <pc:docMk/>
            <pc:sldMk cId="1587043283" sldId="12451"/>
            <ac:picMk id="4" creationId="{8449CBA4-FE07-BF20-366F-1DC55EB9604B}"/>
          </ac:picMkLst>
        </pc:picChg>
        <pc:picChg chg="del mod topLvl">
          <ac:chgData name="Katy Alexander" userId="1237181b-4c3b-4449-a621-5f911e511340" providerId="ADAL" clId="{9E65F9E6-FBC1-46F0-8F25-087DA5B433CA}" dt="2026-06-05T15:29:06.160" v="2178" actId="478"/>
          <ac:picMkLst>
            <pc:docMk/>
            <pc:sldMk cId="1587043283" sldId="12451"/>
            <ac:picMk id="5" creationId="{DA4AB7CF-7D31-573B-6B35-2E653441CC78}"/>
          </ac:picMkLst>
        </pc:picChg>
        <pc:picChg chg="add mod">
          <ac:chgData name="Katy Alexander" userId="1237181b-4c3b-4449-a621-5f911e511340" providerId="ADAL" clId="{9E65F9E6-FBC1-46F0-8F25-087DA5B433CA}" dt="2026-06-05T15:31:27.186" v="2213" actId="1076"/>
          <ac:picMkLst>
            <pc:docMk/>
            <pc:sldMk cId="1587043283" sldId="12451"/>
            <ac:picMk id="12" creationId="{F2FD8398-3D7B-79F7-9848-59D67787E251}"/>
          </ac:picMkLst>
        </pc:picChg>
      </pc:sldChg>
      <pc:sldChg chg="modSp new del mod">
        <pc:chgData name="Katy Alexander" userId="1237181b-4c3b-4449-a621-5f911e511340" providerId="ADAL" clId="{9E65F9E6-FBC1-46F0-8F25-087DA5B433CA}" dt="2026-06-05T13:16:26.197" v="595" actId="2696"/>
        <pc:sldMkLst>
          <pc:docMk/>
          <pc:sldMk cId="2861504883" sldId="12451"/>
        </pc:sldMkLst>
        <pc:spChg chg="mod">
          <ac:chgData name="Katy Alexander" userId="1237181b-4c3b-4449-a621-5f911e511340" providerId="ADAL" clId="{9E65F9E6-FBC1-46F0-8F25-087DA5B433CA}" dt="2026-06-05T12:37:53.524" v="121"/>
          <ac:spMkLst>
            <pc:docMk/>
            <pc:sldMk cId="2861504883" sldId="12451"/>
            <ac:spMk id="3" creationId="{D40D70B8-A063-FD60-DBF7-DCDC73875878}"/>
          </ac:spMkLst>
        </pc:spChg>
      </pc:sldChg>
      <pc:sldChg chg="modSp new del mod">
        <pc:chgData name="Katy Alexander" userId="1237181b-4c3b-4449-a621-5f911e511340" providerId="ADAL" clId="{9E65F9E6-FBC1-46F0-8F25-087DA5B433CA}" dt="2026-06-05T13:16:26.197" v="595" actId="2696"/>
        <pc:sldMkLst>
          <pc:docMk/>
          <pc:sldMk cId="3648432583" sldId="12452"/>
        </pc:sldMkLst>
        <pc:spChg chg="mod">
          <ac:chgData name="Katy Alexander" userId="1237181b-4c3b-4449-a621-5f911e511340" providerId="ADAL" clId="{9E65F9E6-FBC1-46F0-8F25-087DA5B433CA}" dt="2026-06-05T12:39:51.747" v="129" actId="13926"/>
          <ac:spMkLst>
            <pc:docMk/>
            <pc:sldMk cId="3648432583" sldId="12452"/>
            <ac:spMk id="3" creationId="{42C0A8CD-F42A-B2F2-1B16-C2B05BE98EE5}"/>
          </ac:spMkLst>
        </pc:spChg>
      </pc:sldChg>
      <pc:sldChg chg="modSp new del mod">
        <pc:chgData name="Katy Alexander" userId="1237181b-4c3b-4449-a621-5f911e511340" providerId="ADAL" clId="{9E65F9E6-FBC1-46F0-8F25-087DA5B433CA}" dt="2026-06-05T13:16:26.197" v="595" actId="2696"/>
        <pc:sldMkLst>
          <pc:docMk/>
          <pc:sldMk cId="2218328834" sldId="12453"/>
        </pc:sldMkLst>
        <pc:spChg chg="mod">
          <ac:chgData name="Katy Alexander" userId="1237181b-4c3b-4449-a621-5f911e511340" providerId="ADAL" clId="{9E65F9E6-FBC1-46F0-8F25-087DA5B433CA}" dt="2026-06-05T12:51:21.585" v="135" actId="404"/>
          <ac:spMkLst>
            <pc:docMk/>
            <pc:sldMk cId="2218328834" sldId="12453"/>
            <ac:spMk id="3" creationId="{38A8C1FB-816A-5A1B-DC3D-F0D69ECEDA72}"/>
          </ac:spMkLst>
        </pc:spChg>
      </pc:sldChg>
      <pc:sldChg chg="modSp new del mod">
        <pc:chgData name="Katy Alexander" userId="1237181b-4c3b-4449-a621-5f911e511340" providerId="ADAL" clId="{9E65F9E6-FBC1-46F0-8F25-087DA5B433CA}" dt="2026-06-05T13:16:26.197" v="595" actId="2696"/>
        <pc:sldMkLst>
          <pc:docMk/>
          <pc:sldMk cId="3289739481" sldId="12454"/>
        </pc:sldMkLst>
        <pc:spChg chg="mod">
          <ac:chgData name="Katy Alexander" userId="1237181b-4c3b-4449-a621-5f911e511340" providerId="ADAL" clId="{9E65F9E6-FBC1-46F0-8F25-087DA5B433CA}" dt="2026-06-05T12:55:00.993" v="219" actId="20577"/>
          <ac:spMkLst>
            <pc:docMk/>
            <pc:sldMk cId="3289739481" sldId="12454"/>
            <ac:spMk id="3" creationId="{E9011BE5-6414-06F6-C7D0-A918A4E2CD77}"/>
          </ac:spMkLst>
        </pc:spChg>
      </pc:sldChg>
      <pc:sldChg chg="modSp new del mod">
        <pc:chgData name="Katy Alexander" userId="1237181b-4c3b-4449-a621-5f911e511340" providerId="ADAL" clId="{9E65F9E6-FBC1-46F0-8F25-087DA5B433CA}" dt="2026-06-05T13:16:26.197" v="595" actId="2696"/>
        <pc:sldMkLst>
          <pc:docMk/>
          <pc:sldMk cId="1780020715" sldId="12455"/>
        </pc:sldMkLst>
        <pc:spChg chg="mod">
          <ac:chgData name="Katy Alexander" userId="1237181b-4c3b-4449-a621-5f911e511340" providerId="ADAL" clId="{9E65F9E6-FBC1-46F0-8F25-087DA5B433CA}" dt="2026-06-05T12:56:59.712" v="488" actId="20577"/>
          <ac:spMkLst>
            <pc:docMk/>
            <pc:sldMk cId="1780020715" sldId="12455"/>
            <ac:spMk id="3" creationId="{4F423CBC-0C45-321A-6381-E09633A43411}"/>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dLbls>
          <c:showLegendKey val="0"/>
          <c:showVal val="0"/>
          <c:showCatName val="0"/>
          <c:showSerName val="0"/>
          <c:showPercent val="1"/>
          <c:showBubbleSize val="0"/>
          <c:showLeaderLines val="0"/>
        </c:dLbls>
        <c:firstSliceAng val="0"/>
        <c:holeSize val="30"/>
      </c:doughnutChart>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_rels/data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8737C2-689C-465D-80CE-70A5D58FC4AA}" type="doc">
      <dgm:prSet loTypeId="urn:microsoft.com/office/officeart/2008/layout/AlternatingPictureBlocks" loCatId="list" qsTypeId="urn:microsoft.com/office/officeart/2005/8/quickstyle/simple1" qsCatId="simple" csTypeId="urn:microsoft.com/office/officeart/2005/8/colors/accent1_2" csCatId="accent1" phldr="1"/>
      <dgm:spPr/>
      <dgm:t>
        <a:bodyPr/>
        <a:lstStyle/>
        <a:p>
          <a:endParaRPr lang="en-GB"/>
        </a:p>
      </dgm:t>
    </dgm:pt>
    <dgm:pt modelId="{770DC29B-592F-4604-901F-123BCB465558}">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a CYP with emerging needs – for you to track over time and see whether they have SEND</a:t>
          </a:r>
        </a:p>
      </dgm:t>
    </dgm:pt>
    <dgm:pt modelId="{48F37CFD-A94C-4E2C-9DC1-6E9993A40E63}" type="parTrans" cxnId="{F4093258-5739-428C-B081-F3D1E2E5275F}">
      <dgm:prSet/>
      <dgm:spPr/>
      <dgm:t>
        <a:bodyPr/>
        <a:lstStyle/>
        <a:p>
          <a:endParaRPr lang="en-GB"/>
        </a:p>
      </dgm:t>
    </dgm:pt>
    <dgm:pt modelId="{F4925700-11AF-4426-8054-806DB62C8243}" type="sibTrans" cxnId="{F4093258-5739-428C-B081-F3D1E2E5275F}">
      <dgm:prSet/>
      <dgm:spPr/>
      <dgm:t>
        <a:bodyPr/>
        <a:lstStyle/>
        <a:p>
          <a:endParaRPr lang="en-GB"/>
        </a:p>
      </dgm:t>
    </dgm:pt>
    <dgm:pt modelId="{B88DDEDF-66A0-4626-8416-E40838D264EF}">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pinpointing topics to be used within coaching programmes and monitoring progress / impact</a:t>
          </a:r>
        </a:p>
      </dgm:t>
    </dgm:pt>
    <dgm:pt modelId="{F503ABE3-E92D-4047-AC7E-3982A17BE3CB}" type="parTrans" cxnId="{119DF7F0-9A55-43BA-9F87-4DB030114A48}">
      <dgm:prSet/>
      <dgm:spPr/>
      <dgm:t>
        <a:bodyPr/>
        <a:lstStyle/>
        <a:p>
          <a:endParaRPr lang="en-GB"/>
        </a:p>
      </dgm:t>
    </dgm:pt>
    <dgm:pt modelId="{F8D8AFAF-BD2C-46B7-9554-DB60AB933B92}" type="sibTrans" cxnId="{119DF7F0-9A55-43BA-9F87-4DB030114A48}">
      <dgm:prSet/>
      <dgm:spPr/>
      <dgm:t>
        <a:bodyPr/>
        <a:lstStyle/>
        <a:p>
          <a:endParaRPr lang="en-GB"/>
        </a:p>
      </dgm:t>
    </dgm:pt>
    <dgm:pt modelId="{82237A4A-D870-4F13-B78B-9460266BCE2B}">
      <dgm:prSet phldrT="[Tex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facilitate discussion and understanding with a parent who is beginning to accept their child’s needs</a:t>
          </a:r>
        </a:p>
      </dgm:t>
    </dgm:pt>
    <dgm:pt modelId="{5B3CEECA-1A86-484D-BD27-A14E3AD7CDE3}" type="parTrans" cxnId="{AFB4A0AB-5713-4509-95FC-DAEA07A601C6}">
      <dgm:prSet/>
      <dgm:spPr/>
      <dgm:t>
        <a:bodyPr/>
        <a:lstStyle/>
        <a:p>
          <a:endParaRPr lang="en-GB"/>
        </a:p>
      </dgm:t>
    </dgm:pt>
    <dgm:pt modelId="{40383A80-5DDE-47EA-B507-E4EF5F63AA66}" type="sibTrans" cxnId="{AFB4A0AB-5713-4509-95FC-DAEA07A601C6}">
      <dgm:prSet/>
      <dgm:spPr/>
      <dgm:t>
        <a:bodyPr/>
        <a:lstStyle/>
        <a:p>
          <a:endParaRPr lang="en-GB"/>
        </a:p>
      </dgm:t>
    </dgm:pt>
    <dgm:pt modelId="{DCD768BB-6550-4362-B26D-7F17CBD63E7D}">
      <dgm:prSet custT="1"/>
      <dgm:spPr>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57150" tIns="57150" rIns="57150" bIns="57150" numCol="1" spcCol="1270" anchor="ctr" anchorCtr="0"/>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transition between settings (new transition tool to map onto Setting Readiness)</a:t>
          </a:r>
        </a:p>
      </dgm:t>
    </dgm:pt>
    <dgm:pt modelId="{FA855D20-9808-43D0-AB6A-F3CE2B560CC0}" type="parTrans" cxnId="{92638047-AEB2-45AF-9287-118E5B0A6235}">
      <dgm:prSet/>
      <dgm:spPr/>
      <dgm:t>
        <a:bodyPr/>
        <a:lstStyle/>
        <a:p>
          <a:endParaRPr lang="en-GB"/>
        </a:p>
      </dgm:t>
    </dgm:pt>
    <dgm:pt modelId="{640634B9-E653-4CBE-8EF5-B3C22FF67550}" type="sibTrans" cxnId="{92638047-AEB2-45AF-9287-118E5B0A6235}">
      <dgm:prSet/>
      <dgm:spPr/>
      <dgm:t>
        <a:bodyPr/>
        <a:lstStyle/>
        <a:p>
          <a:endParaRPr lang="en-GB"/>
        </a:p>
      </dgm:t>
    </dgm:pt>
    <dgm:pt modelId="{8143D2C5-A3DC-4C76-8FE2-8AED2C2E64B5}" type="pres">
      <dgm:prSet presAssocID="{DB8737C2-689C-465D-80CE-70A5D58FC4AA}" presName="linearFlow" presStyleCnt="0">
        <dgm:presLayoutVars>
          <dgm:dir/>
          <dgm:resizeHandles val="exact"/>
        </dgm:presLayoutVars>
      </dgm:prSet>
      <dgm:spPr/>
    </dgm:pt>
    <dgm:pt modelId="{60423DB8-D204-467E-867F-684588A7990E}" type="pres">
      <dgm:prSet presAssocID="{770DC29B-592F-4604-901F-123BCB465558}" presName="comp" presStyleCnt="0"/>
      <dgm:spPr/>
    </dgm:pt>
    <dgm:pt modelId="{3F37F96C-DDC9-4ABD-A29E-031DC6E166C7}" type="pres">
      <dgm:prSet presAssocID="{770DC29B-592F-4604-901F-123BCB465558}" presName="rect2" presStyleLbl="node1" presStyleIdx="0" presStyleCnt="4">
        <dgm:presLayoutVars>
          <dgm:bulletEnabled val="1"/>
        </dgm:presLayoutVars>
      </dgm:prSet>
      <dgm:spPr>
        <a:xfrm>
          <a:off x="1346076" y="359146"/>
          <a:ext cx="2732942" cy="1236066"/>
        </a:xfrm>
        <a:prstGeom prst="rect">
          <a:avLst/>
        </a:prstGeom>
      </dgm:spPr>
    </dgm:pt>
    <dgm:pt modelId="{4F3515AD-733B-4536-B057-BB0B26D48C40}" type="pres">
      <dgm:prSet presAssocID="{770DC29B-592F-4604-901F-123BCB465558}" presName="rect1" presStyleLbl="ln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l="-1000" r="-1000"/>
          </a:stretch>
        </a:blipFill>
      </dgm:spPr>
    </dgm:pt>
    <dgm:pt modelId="{E5CCBB59-4069-4656-A681-96DC952F6166}" type="pres">
      <dgm:prSet presAssocID="{F4925700-11AF-4426-8054-806DB62C8243}" presName="sibTrans" presStyleCnt="0"/>
      <dgm:spPr/>
    </dgm:pt>
    <dgm:pt modelId="{0E3ADEA6-0437-460E-901F-D8A727FE863D}" type="pres">
      <dgm:prSet presAssocID="{B88DDEDF-66A0-4626-8416-E40838D264EF}" presName="comp" presStyleCnt="0"/>
      <dgm:spPr/>
    </dgm:pt>
    <dgm:pt modelId="{D55DE034-0EA6-405B-AB2B-DD60B6E92210}" type="pres">
      <dgm:prSet presAssocID="{B88DDEDF-66A0-4626-8416-E40838D264EF}" presName="rect2" presStyleLbl="node1" presStyleIdx="1" presStyleCnt="4">
        <dgm:presLayoutVars>
          <dgm:bulletEnabled val="1"/>
        </dgm:presLayoutVars>
      </dgm:prSet>
      <dgm:spPr>
        <a:xfrm>
          <a:off x="0" y="1799163"/>
          <a:ext cx="2732942" cy="1236066"/>
        </a:xfrm>
        <a:prstGeom prst="rect">
          <a:avLst/>
        </a:prstGeom>
      </dgm:spPr>
    </dgm:pt>
    <dgm:pt modelId="{3304B0FB-85BB-4731-9B51-2D3E195F5A52}" type="pres">
      <dgm:prSet presAssocID="{B88DDEDF-66A0-4626-8416-E40838D264EF}" presName="rect1" presStyleLbl="ln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dgm:spPr>
      <dgm:extLst>
        <a:ext uri="{E40237B7-FDA0-4F09-8148-C483321AD2D9}">
          <dgm14:cNvPr xmlns:dgm14="http://schemas.microsoft.com/office/drawing/2010/diagram" id="0" name="" descr="Boardroom with solid fill"/>
        </a:ext>
      </dgm:extLst>
    </dgm:pt>
    <dgm:pt modelId="{5479D93E-AA71-4DDC-A142-6464B0F2597D}" type="pres">
      <dgm:prSet presAssocID="{F8D8AFAF-BD2C-46B7-9554-DB60AB933B92}" presName="sibTrans" presStyleCnt="0"/>
      <dgm:spPr/>
    </dgm:pt>
    <dgm:pt modelId="{8777ABA9-9BED-4C4D-8C5A-F34ABA88157D}" type="pres">
      <dgm:prSet presAssocID="{82237A4A-D870-4F13-B78B-9460266BCE2B}" presName="comp" presStyleCnt="0"/>
      <dgm:spPr/>
    </dgm:pt>
    <dgm:pt modelId="{D59DD96A-2C01-4DD1-974B-DE0F7EE1C52A}" type="pres">
      <dgm:prSet presAssocID="{82237A4A-D870-4F13-B78B-9460266BCE2B}" presName="rect2" presStyleLbl="node1" presStyleIdx="2" presStyleCnt="4">
        <dgm:presLayoutVars>
          <dgm:bulletEnabled val="1"/>
        </dgm:presLayoutVars>
      </dgm:prSet>
      <dgm:spPr>
        <a:xfrm>
          <a:off x="1346076" y="3239180"/>
          <a:ext cx="2732942" cy="1236066"/>
        </a:xfrm>
        <a:prstGeom prst="rect">
          <a:avLst/>
        </a:prstGeom>
      </dgm:spPr>
    </dgm:pt>
    <dgm:pt modelId="{E907B1BD-D2BB-4A70-A383-0F96F73E796A}" type="pres">
      <dgm:prSet presAssocID="{82237A4A-D870-4F13-B78B-9460266BCE2B}" presName="rect1" presStyleLbl="ln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l="-1000" r="-1000"/>
          </a:stretch>
        </a:blipFill>
      </dgm:spPr>
      <dgm:extLst>
        <a:ext uri="{E40237B7-FDA0-4F09-8148-C483321AD2D9}">
          <dgm14:cNvPr xmlns:dgm14="http://schemas.microsoft.com/office/drawing/2010/diagram" id="0" name="" descr="Man with kid with solid fill"/>
        </a:ext>
      </dgm:extLst>
    </dgm:pt>
    <dgm:pt modelId="{2199203F-4255-42A7-932B-24E22C9006A6}" type="pres">
      <dgm:prSet presAssocID="{40383A80-5DDE-47EA-B507-E4EF5F63AA66}" presName="sibTrans" presStyleCnt="0"/>
      <dgm:spPr/>
    </dgm:pt>
    <dgm:pt modelId="{6216EEE4-B578-44D2-9DE1-7DD27C524541}" type="pres">
      <dgm:prSet presAssocID="{DCD768BB-6550-4362-B26D-7F17CBD63E7D}" presName="comp" presStyleCnt="0"/>
      <dgm:spPr/>
    </dgm:pt>
    <dgm:pt modelId="{C0FA0CBA-6C0E-4634-833C-94D6216D49AA}" type="pres">
      <dgm:prSet presAssocID="{DCD768BB-6550-4362-B26D-7F17CBD63E7D}" presName="rect2" presStyleLbl="node1" presStyleIdx="3" presStyleCnt="4">
        <dgm:presLayoutVars>
          <dgm:bulletEnabled val="1"/>
        </dgm:presLayoutVars>
      </dgm:prSet>
      <dgm:spPr>
        <a:xfrm>
          <a:off x="266888" y="3757405"/>
          <a:ext cx="2375311" cy="1074315"/>
        </a:xfrm>
        <a:prstGeom prst="rect">
          <a:avLst/>
        </a:prstGeom>
      </dgm:spPr>
    </dgm:pt>
    <dgm:pt modelId="{B2E15797-1A37-47D2-A9F4-A7762D3A4D66}" type="pres">
      <dgm:prSet presAssocID="{DCD768BB-6550-4362-B26D-7F17CBD63E7D}" presName="rect1" presStyleLbl="lnNod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l="-1000" r="-1000"/>
          </a:stretch>
        </a:blipFill>
      </dgm:spPr>
      <dgm:extLst>
        <a:ext uri="{E40237B7-FDA0-4F09-8148-C483321AD2D9}">
          <dgm14:cNvPr xmlns:dgm14="http://schemas.microsoft.com/office/drawing/2010/diagram" id="0" name="" descr="Chat with solid fill"/>
        </a:ext>
      </dgm:extLst>
    </dgm:pt>
  </dgm:ptLst>
  <dgm:cxnLst>
    <dgm:cxn modelId="{92638047-AEB2-45AF-9287-118E5B0A6235}" srcId="{DB8737C2-689C-465D-80CE-70A5D58FC4AA}" destId="{DCD768BB-6550-4362-B26D-7F17CBD63E7D}" srcOrd="3" destOrd="0" parTransId="{FA855D20-9808-43D0-AB6A-F3CE2B560CC0}" sibTransId="{640634B9-E653-4CBE-8EF5-B3C22FF67550}"/>
    <dgm:cxn modelId="{C2C71873-09DC-4AF5-ACB5-79C0999471FB}" type="presOf" srcId="{B88DDEDF-66A0-4626-8416-E40838D264EF}" destId="{D55DE034-0EA6-405B-AB2B-DD60B6E92210}" srcOrd="0" destOrd="0" presId="urn:microsoft.com/office/officeart/2008/layout/AlternatingPictureBlocks"/>
    <dgm:cxn modelId="{F4093258-5739-428C-B081-F3D1E2E5275F}" srcId="{DB8737C2-689C-465D-80CE-70A5D58FC4AA}" destId="{770DC29B-592F-4604-901F-123BCB465558}" srcOrd="0" destOrd="0" parTransId="{48F37CFD-A94C-4E2C-9DC1-6E9993A40E63}" sibTransId="{F4925700-11AF-4426-8054-806DB62C8243}"/>
    <dgm:cxn modelId="{9638AF89-FD4E-4FBA-BA02-43E573A17E59}" type="presOf" srcId="{DB8737C2-689C-465D-80CE-70A5D58FC4AA}" destId="{8143D2C5-A3DC-4C76-8FE2-8AED2C2E64B5}" srcOrd="0" destOrd="0" presId="urn:microsoft.com/office/officeart/2008/layout/AlternatingPictureBlocks"/>
    <dgm:cxn modelId="{3EF2E299-27CD-4E95-A4DD-51E8025F9A98}" type="presOf" srcId="{82237A4A-D870-4F13-B78B-9460266BCE2B}" destId="{D59DD96A-2C01-4DD1-974B-DE0F7EE1C52A}" srcOrd="0" destOrd="0" presId="urn:microsoft.com/office/officeart/2008/layout/AlternatingPictureBlocks"/>
    <dgm:cxn modelId="{AFB4A0AB-5713-4509-95FC-DAEA07A601C6}" srcId="{DB8737C2-689C-465D-80CE-70A5D58FC4AA}" destId="{82237A4A-D870-4F13-B78B-9460266BCE2B}" srcOrd="2" destOrd="0" parTransId="{5B3CEECA-1A86-484D-BD27-A14E3AD7CDE3}" sibTransId="{40383A80-5DDE-47EA-B507-E4EF5F63AA66}"/>
    <dgm:cxn modelId="{64E712AD-40A5-4F13-BC06-7B850589C9D4}" type="presOf" srcId="{770DC29B-592F-4604-901F-123BCB465558}" destId="{3F37F96C-DDC9-4ABD-A29E-031DC6E166C7}" srcOrd="0" destOrd="0" presId="urn:microsoft.com/office/officeart/2008/layout/AlternatingPictureBlocks"/>
    <dgm:cxn modelId="{119DF7F0-9A55-43BA-9F87-4DB030114A48}" srcId="{DB8737C2-689C-465D-80CE-70A5D58FC4AA}" destId="{B88DDEDF-66A0-4626-8416-E40838D264EF}" srcOrd="1" destOrd="0" parTransId="{F503ABE3-E92D-4047-AC7E-3982A17BE3CB}" sibTransId="{F8D8AFAF-BD2C-46B7-9554-DB60AB933B92}"/>
    <dgm:cxn modelId="{AD4C31FF-5AE0-42FD-9449-996B444A9ACF}" type="presOf" srcId="{DCD768BB-6550-4362-B26D-7F17CBD63E7D}" destId="{C0FA0CBA-6C0E-4634-833C-94D6216D49AA}" srcOrd="0" destOrd="0" presId="urn:microsoft.com/office/officeart/2008/layout/AlternatingPictureBlocks"/>
    <dgm:cxn modelId="{895E17AB-5A16-4EC4-B941-F4134398A690}" type="presParOf" srcId="{8143D2C5-A3DC-4C76-8FE2-8AED2C2E64B5}" destId="{60423DB8-D204-467E-867F-684588A7990E}" srcOrd="0" destOrd="0" presId="urn:microsoft.com/office/officeart/2008/layout/AlternatingPictureBlocks"/>
    <dgm:cxn modelId="{17834DE5-0EE7-47CE-B267-D78C47CB07F7}" type="presParOf" srcId="{60423DB8-D204-467E-867F-684588A7990E}" destId="{3F37F96C-DDC9-4ABD-A29E-031DC6E166C7}" srcOrd="0" destOrd="0" presId="urn:microsoft.com/office/officeart/2008/layout/AlternatingPictureBlocks"/>
    <dgm:cxn modelId="{1837372C-DC10-4B56-841A-E3A6756C2CF0}" type="presParOf" srcId="{60423DB8-D204-467E-867F-684588A7990E}" destId="{4F3515AD-733B-4536-B057-BB0B26D48C40}" srcOrd="1" destOrd="0" presId="urn:microsoft.com/office/officeart/2008/layout/AlternatingPictureBlocks"/>
    <dgm:cxn modelId="{F366A73E-DF20-42AA-BB7D-C0BA654D003B}" type="presParOf" srcId="{8143D2C5-A3DC-4C76-8FE2-8AED2C2E64B5}" destId="{E5CCBB59-4069-4656-A681-96DC952F6166}" srcOrd="1" destOrd="0" presId="urn:microsoft.com/office/officeart/2008/layout/AlternatingPictureBlocks"/>
    <dgm:cxn modelId="{F61DABC7-6110-4A07-A192-1E10CDD79AD5}" type="presParOf" srcId="{8143D2C5-A3DC-4C76-8FE2-8AED2C2E64B5}" destId="{0E3ADEA6-0437-460E-901F-D8A727FE863D}" srcOrd="2" destOrd="0" presId="urn:microsoft.com/office/officeart/2008/layout/AlternatingPictureBlocks"/>
    <dgm:cxn modelId="{E5D0C0DE-9C71-4B9B-A352-3DC16320184C}" type="presParOf" srcId="{0E3ADEA6-0437-460E-901F-D8A727FE863D}" destId="{D55DE034-0EA6-405B-AB2B-DD60B6E92210}" srcOrd="0" destOrd="0" presId="urn:microsoft.com/office/officeart/2008/layout/AlternatingPictureBlocks"/>
    <dgm:cxn modelId="{8A2D02F6-FB34-443E-A372-AE43E0D71761}" type="presParOf" srcId="{0E3ADEA6-0437-460E-901F-D8A727FE863D}" destId="{3304B0FB-85BB-4731-9B51-2D3E195F5A52}" srcOrd="1" destOrd="0" presId="urn:microsoft.com/office/officeart/2008/layout/AlternatingPictureBlocks"/>
    <dgm:cxn modelId="{F2EE3B02-4F31-48AF-A2C1-87AC1530A577}" type="presParOf" srcId="{8143D2C5-A3DC-4C76-8FE2-8AED2C2E64B5}" destId="{5479D93E-AA71-4DDC-A142-6464B0F2597D}" srcOrd="3" destOrd="0" presId="urn:microsoft.com/office/officeart/2008/layout/AlternatingPictureBlocks"/>
    <dgm:cxn modelId="{83181F0B-EAB5-46A0-9DD5-6681903BBACF}" type="presParOf" srcId="{8143D2C5-A3DC-4C76-8FE2-8AED2C2E64B5}" destId="{8777ABA9-9BED-4C4D-8C5A-F34ABA88157D}" srcOrd="4" destOrd="0" presId="urn:microsoft.com/office/officeart/2008/layout/AlternatingPictureBlocks"/>
    <dgm:cxn modelId="{6D2BCD57-ACCF-4AAF-A14F-36F453C8317C}" type="presParOf" srcId="{8777ABA9-9BED-4C4D-8C5A-F34ABA88157D}" destId="{D59DD96A-2C01-4DD1-974B-DE0F7EE1C52A}" srcOrd="0" destOrd="0" presId="urn:microsoft.com/office/officeart/2008/layout/AlternatingPictureBlocks"/>
    <dgm:cxn modelId="{6937CCD6-1B5D-49DB-AB17-5C9EA64FDAF8}" type="presParOf" srcId="{8777ABA9-9BED-4C4D-8C5A-F34ABA88157D}" destId="{E907B1BD-D2BB-4A70-A383-0F96F73E796A}" srcOrd="1" destOrd="0" presId="urn:microsoft.com/office/officeart/2008/layout/AlternatingPictureBlocks"/>
    <dgm:cxn modelId="{2DCB7EB4-74A7-4923-A541-BDB06D769179}" type="presParOf" srcId="{8143D2C5-A3DC-4C76-8FE2-8AED2C2E64B5}" destId="{2199203F-4255-42A7-932B-24E22C9006A6}" srcOrd="5" destOrd="0" presId="urn:microsoft.com/office/officeart/2008/layout/AlternatingPictureBlocks"/>
    <dgm:cxn modelId="{43F8B1D0-E338-4F9C-8CF4-28BFCAD1EE87}" type="presParOf" srcId="{8143D2C5-A3DC-4C76-8FE2-8AED2C2E64B5}" destId="{6216EEE4-B578-44D2-9DE1-7DD27C524541}" srcOrd="6" destOrd="0" presId="urn:microsoft.com/office/officeart/2008/layout/AlternatingPictureBlocks"/>
    <dgm:cxn modelId="{54A2B783-C4CA-4C7F-A3DD-32E0E81F4E02}" type="presParOf" srcId="{6216EEE4-B578-44D2-9DE1-7DD27C524541}" destId="{C0FA0CBA-6C0E-4634-833C-94D6216D49AA}" srcOrd="0" destOrd="0" presId="urn:microsoft.com/office/officeart/2008/layout/AlternatingPictureBlocks"/>
    <dgm:cxn modelId="{A57E9897-4091-4533-BC68-8599E35D015C}" type="presParOf" srcId="{6216EEE4-B578-44D2-9DE1-7DD27C524541}" destId="{B2E15797-1A37-47D2-A9F4-A7762D3A4D66}"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737C2-689C-465D-80CE-70A5D58FC4AA}" type="doc">
      <dgm:prSet loTypeId="urn:microsoft.com/office/officeart/2008/layout/AlternatingPictureBlocks" loCatId="list" qsTypeId="urn:microsoft.com/office/officeart/2005/8/quickstyle/simple1" qsCatId="simple" csTypeId="urn:microsoft.com/office/officeart/2005/8/colors/accent1_2" csCatId="accent1" phldr="1"/>
      <dgm:spPr/>
      <dgm:t>
        <a:bodyPr/>
        <a:lstStyle/>
        <a:p>
          <a:endParaRPr lang="en-GB"/>
        </a:p>
      </dgm:t>
    </dgm:pt>
    <dgm:pt modelId="{770DC29B-592F-4604-901F-123BCB465558}">
      <dgm:prSet phldrT="[Text]" custT="1"/>
      <dgm:spPr/>
      <dgm:t>
        <a:bodyPr/>
        <a:lstStyle/>
        <a:p>
          <a:r>
            <a:rPr lang="en-GB" sz="1400" dirty="0"/>
            <a:t>Where a student’s needs are changing and provision is no longer working (often happens about Y4 and Y9!)</a:t>
          </a:r>
        </a:p>
      </dgm:t>
    </dgm:pt>
    <dgm:pt modelId="{48F37CFD-A94C-4E2C-9DC1-6E9993A40E63}" type="parTrans" cxnId="{F4093258-5739-428C-B081-F3D1E2E5275F}">
      <dgm:prSet/>
      <dgm:spPr/>
      <dgm:t>
        <a:bodyPr/>
        <a:lstStyle/>
        <a:p>
          <a:endParaRPr lang="en-GB"/>
        </a:p>
      </dgm:t>
    </dgm:pt>
    <dgm:pt modelId="{F4925700-11AF-4426-8054-806DB62C8243}" type="sibTrans" cxnId="{F4093258-5739-428C-B081-F3D1E2E5275F}">
      <dgm:prSet/>
      <dgm:spPr/>
      <dgm:t>
        <a:bodyPr/>
        <a:lstStyle/>
        <a:p>
          <a:endParaRPr lang="en-GB"/>
        </a:p>
      </dgm:t>
    </dgm:pt>
    <dgm:pt modelId="{B88DDEDF-66A0-4626-8416-E40838D264EF}">
      <dgm:prSet phldrT="[Text]"/>
      <dgm:spPr/>
      <dgm:t>
        <a:bodyPr/>
        <a:lstStyle/>
        <a:p>
          <a:r>
            <a:rPr lang="en-GB" dirty="0"/>
            <a:t>To provide clear, measurable impact at the start / middle / end of provision, including impact of provision</a:t>
          </a:r>
        </a:p>
      </dgm:t>
    </dgm:pt>
    <dgm:pt modelId="{F503ABE3-E92D-4047-AC7E-3982A17BE3CB}" type="parTrans" cxnId="{119DF7F0-9A55-43BA-9F87-4DB030114A48}">
      <dgm:prSet/>
      <dgm:spPr/>
      <dgm:t>
        <a:bodyPr/>
        <a:lstStyle/>
        <a:p>
          <a:endParaRPr lang="en-GB"/>
        </a:p>
      </dgm:t>
    </dgm:pt>
    <dgm:pt modelId="{F8D8AFAF-BD2C-46B7-9554-DB60AB933B92}" type="sibTrans" cxnId="{119DF7F0-9A55-43BA-9F87-4DB030114A48}">
      <dgm:prSet/>
      <dgm:spPr/>
      <dgm:t>
        <a:bodyPr/>
        <a:lstStyle/>
        <a:p>
          <a:endParaRPr lang="en-GB"/>
        </a:p>
      </dgm:t>
    </dgm:pt>
    <dgm:pt modelId="{82237A4A-D870-4F13-B78B-9460266BCE2B}">
      <dgm:prSet phldrT="[Text]"/>
      <dgm:spPr/>
      <dgm:t>
        <a:bodyPr/>
        <a:lstStyle/>
        <a:p>
          <a:r>
            <a:rPr lang="en-GB" dirty="0"/>
            <a:t>To ensure alignment of needs with the provision provided within targeted interventions</a:t>
          </a:r>
        </a:p>
      </dgm:t>
    </dgm:pt>
    <dgm:pt modelId="{5B3CEECA-1A86-484D-BD27-A14E3AD7CDE3}" type="parTrans" cxnId="{AFB4A0AB-5713-4509-95FC-DAEA07A601C6}">
      <dgm:prSet/>
      <dgm:spPr/>
      <dgm:t>
        <a:bodyPr/>
        <a:lstStyle/>
        <a:p>
          <a:endParaRPr lang="en-GB"/>
        </a:p>
      </dgm:t>
    </dgm:pt>
    <dgm:pt modelId="{40383A80-5DDE-47EA-B507-E4EF5F63AA66}" type="sibTrans" cxnId="{AFB4A0AB-5713-4509-95FC-DAEA07A601C6}">
      <dgm:prSet/>
      <dgm:spPr/>
      <dgm:t>
        <a:bodyPr/>
        <a:lstStyle/>
        <a:p>
          <a:endParaRPr lang="en-GB"/>
        </a:p>
      </dgm:t>
    </dgm:pt>
    <dgm:pt modelId="{3F4078B3-98C7-496E-87FD-DA6F047C3E0A}">
      <dgm:prSet custT="1"/>
      <dgm:spPr/>
      <dgm:t>
        <a:bodyPr/>
        <a:lstStyle/>
        <a:p>
          <a:r>
            <a:rPr lang="en-GB" sz="1400" dirty="0"/>
            <a:t>To facilitate a co-ordinated multi-agency approach, ensuring alignment and shared understanding from the start</a:t>
          </a:r>
        </a:p>
      </dgm:t>
    </dgm:pt>
    <dgm:pt modelId="{A4999B31-2E41-447E-BBC4-214A31C86BEC}" type="parTrans" cxnId="{83A04555-C0F6-4968-ABF1-A219A0897C31}">
      <dgm:prSet/>
      <dgm:spPr/>
      <dgm:t>
        <a:bodyPr/>
        <a:lstStyle/>
        <a:p>
          <a:endParaRPr lang="en-GB"/>
        </a:p>
      </dgm:t>
    </dgm:pt>
    <dgm:pt modelId="{9775A0AB-1DAC-44E1-8221-2CBE0E4550D9}" type="sibTrans" cxnId="{83A04555-C0F6-4968-ABF1-A219A0897C31}">
      <dgm:prSet/>
      <dgm:spPr/>
      <dgm:t>
        <a:bodyPr/>
        <a:lstStyle/>
        <a:p>
          <a:endParaRPr lang="en-GB"/>
        </a:p>
      </dgm:t>
    </dgm:pt>
    <dgm:pt modelId="{8143D2C5-A3DC-4C76-8FE2-8AED2C2E64B5}" type="pres">
      <dgm:prSet presAssocID="{DB8737C2-689C-465D-80CE-70A5D58FC4AA}" presName="linearFlow" presStyleCnt="0">
        <dgm:presLayoutVars>
          <dgm:dir/>
          <dgm:resizeHandles val="exact"/>
        </dgm:presLayoutVars>
      </dgm:prSet>
      <dgm:spPr/>
    </dgm:pt>
    <dgm:pt modelId="{6C56A4EA-6FDF-46EF-9428-C7BD711B4A4C}" type="pres">
      <dgm:prSet presAssocID="{3F4078B3-98C7-496E-87FD-DA6F047C3E0A}" presName="comp" presStyleCnt="0"/>
      <dgm:spPr/>
    </dgm:pt>
    <dgm:pt modelId="{08925EFF-88D8-4132-8173-A4CF75B9418C}" type="pres">
      <dgm:prSet presAssocID="{3F4078B3-98C7-496E-87FD-DA6F047C3E0A}" presName="rect2" presStyleLbl="node1" presStyleIdx="0" presStyleCnt="4">
        <dgm:presLayoutVars>
          <dgm:bulletEnabled val="1"/>
        </dgm:presLayoutVars>
      </dgm:prSet>
      <dgm:spPr/>
    </dgm:pt>
    <dgm:pt modelId="{7B6AD40F-0054-4F32-9378-2DD56F98EC75}" type="pres">
      <dgm:prSet presAssocID="{3F4078B3-98C7-496E-87FD-DA6F047C3E0A}" presName="rect1" presStyleLbl="ln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l="-1000" r="-1000"/>
          </a:stretch>
        </a:blipFill>
      </dgm:spPr>
      <dgm:extLst>
        <a:ext uri="{E40237B7-FDA0-4F09-8148-C483321AD2D9}">
          <dgm14:cNvPr xmlns:dgm14="http://schemas.microsoft.com/office/drawing/2010/diagram" id="0" name="" descr="Customer review with solid fill"/>
        </a:ext>
      </dgm:extLst>
    </dgm:pt>
    <dgm:pt modelId="{32A3A6DD-3900-49CE-B78F-E3691BE7FC0A}" type="pres">
      <dgm:prSet presAssocID="{9775A0AB-1DAC-44E1-8221-2CBE0E4550D9}" presName="sibTrans" presStyleCnt="0"/>
      <dgm:spPr/>
    </dgm:pt>
    <dgm:pt modelId="{60423DB8-D204-467E-867F-684588A7990E}" type="pres">
      <dgm:prSet presAssocID="{770DC29B-592F-4604-901F-123BCB465558}" presName="comp" presStyleCnt="0"/>
      <dgm:spPr/>
    </dgm:pt>
    <dgm:pt modelId="{3F37F96C-DDC9-4ABD-A29E-031DC6E166C7}" type="pres">
      <dgm:prSet presAssocID="{770DC29B-592F-4604-901F-123BCB465558}" presName="rect2" presStyleLbl="node1" presStyleIdx="1" presStyleCnt="4">
        <dgm:presLayoutVars>
          <dgm:bulletEnabled val="1"/>
        </dgm:presLayoutVars>
      </dgm:prSet>
      <dgm:spPr/>
    </dgm:pt>
    <dgm:pt modelId="{4F3515AD-733B-4536-B057-BB0B26D48C40}" type="pres">
      <dgm:prSet presAssocID="{770DC29B-592F-4604-901F-123BCB465558}" presName="rect1" presStyleLbl="ln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dgm:spPr>
      <dgm:extLst>
        <a:ext uri="{E40237B7-FDA0-4F09-8148-C483321AD2D9}">
          <dgm14:cNvPr xmlns:dgm14="http://schemas.microsoft.com/office/drawing/2010/diagram" id="0" name="" descr="Clipboard with solid fill"/>
        </a:ext>
      </dgm:extLst>
    </dgm:pt>
    <dgm:pt modelId="{E5CCBB59-4069-4656-A681-96DC952F6166}" type="pres">
      <dgm:prSet presAssocID="{F4925700-11AF-4426-8054-806DB62C8243}" presName="sibTrans" presStyleCnt="0"/>
      <dgm:spPr/>
    </dgm:pt>
    <dgm:pt modelId="{0E3ADEA6-0437-460E-901F-D8A727FE863D}" type="pres">
      <dgm:prSet presAssocID="{B88DDEDF-66A0-4626-8416-E40838D264EF}" presName="comp" presStyleCnt="0"/>
      <dgm:spPr/>
    </dgm:pt>
    <dgm:pt modelId="{D55DE034-0EA6-405B-AB2B-DD60B6E92210}" type="pres">
      <dgm:prSet presAssocID="{B88DDEDF-66A0-4626-8416-E40838D264EF}" presName="rect2" presStyleLbl="node1" presStyleIdx="2" presStyleCnt="4">
        <dgm:presLayoutVars>
          <dgm:bulletEnabled val="1"/>
        </dgm:presLayoutVars>
      </dgm:prSet>
      <dgm:spPr/>
    </dgm:pt>
    <dgm:pt modelId="{3304B0FB-85BB-4731-9B51-2D3E195F5A52}" type="pres">
      <dgm:prSet presAssocID="{B88DDEDF-66A0-4626-8416-E40838D264EF}" presName="rect1" presStyleLbl="ln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l="-1000" r="-1000"/>
          </a:stretch>
        </a:blipFill>
      </dgm:spPr>
      <dgm:extLst>
        <a:ext uri="{E40237B7-FDA0-4F09-8148-C483321AD2D9}">
          <dgm14:cNvPr xmlns:dgm14="http://schemas.microsoft.com/office/drawing/2010/diagram" id="0" name="" descr="Bar chart with solid fill"/>
        </a:ext>
      </dgm:extLst>
    </dgm:pt>
    <dgm:pt modelId="{5479D93E-AA71-4DDC-A142-6464B0F2597D}" type="pres">
      <dgm:prSet presAssocID="{F8D8AFAF-BD2C-46B7-9554-DB60AB933B92}" presName="sibTrans" presStyleCnt="0"/>
      <dgm:spPr/>
    </dgm:pt>
    <dgm:pt modelId="{8777ABA9-9BED-4C4D-8C5A-F34ABA88157D}" type="pres">
      <dgm:prSet presAssocID="{82237A4A-D870-4F13-B78B-9460266BCE2B}" presName="comp" presStyleCnt="0"/>
      <dgm:spPr/>
    </dgm:pt>
    <dgm:pt modelId="{D59DD96A-2C01-4DD1-974B-DE0F7EE1C52A}" type="pres">
      <dgm:prSet presAssocID="{82237A4A-D870-4F13-B78B-9460266BCE2B}" presName="rect2" presStyleLbl="node1" presStyleIdx="3" presStyleCnt="4">
        <dgm:presLayoutVars>
          <dgm:bulletEnabled val="1"/>
        </dgm:presLayoutVars>
      </dgm:prSet>
      <dgm:spPr/>
    </dgm:pt>
    <dgm:pt modelId="{E907B1BD-D2BB-4A70-A383-0F96F73E796A}" type="pres">
      <dgm:prSet presAssocID="{82237A4A-D870-4F13-B78B-9460266BCE2B}" presName="rect1" presStyleLbl="lnNod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l="-1000" r="-1000"/>
          </a:stretch>
        </a:blipFill>
      </dgm:spPr>
      <dgm:extLst>
        <a:ext uri="{E40237B7-FDA0-4F09-8148-C483321AD2D9}">
          <dgm14:cNvPr xmlns:dgm14="http://schemas.microsoft.com/office/drawing/2010/diagram" id="0" name="" descr="Presentation with checklist with solid fill"/>
        </a:ext>
      </dgm:extLst>
    </dgm:pt>
  </dgm:ptLst>
  <dgm:cxnLst>
    <dgm:cxn modelId="{C2C71873-09DC-4AF5-ACB5-79C0999471FB}" type="presOf" srcId="{B88DDEDF-66A0-4626-8416-E40838D264EF}" destId="{D55DE034-0EA6-405B-AB2B-DD60B6E92210}" srcOrd="0" destOrd="0" presId="urn:microsoft.com/office/officeart/2008/layout/AlternatingPictureBlocks"/>
    <dgm:cxn modelId="{83A04555-C0F6-4968-ABF1-A219A0897C31}" srcId="{DB8737C2-689C-465D-80CE-70A5D58FC4AA}" destId="{3F4078B3-98C7-496E-87FD-DA6F047C3E0A}" srcOrd="0" destOrd="0" parTransId="{A4999B31-2E41-447E-BBC4-214A31C86BEC}" sibTransId="{9775A0AB-1DAC-44E1-8221-2CBE0E4550D9}"/>
    <dgm:cxn modelId="{F4093258-5739-428C-B081-F3D1E2E5275F}" srcId="{DB8737C2-689C-465D-80CE-70A5D58FC4AA}" destId="{770DC29B-592F-4604-901F-123BCB465558}" srcOrd="1" destOrd="0" parTransId="{48F37CFD-A94C-4E2C-9DC1-6E9993A40E63}" sibTransId="{F4925700-11AF-4426-8054-806DB62C8243}"/>
    <dgm:cxn modelId="{9638AF89-FD4E-4FBA-BA02-43E573A17E59}" type="presOf" srcId="{DB8737C2-689C-465D-80CE-70A5D58FC4AA}" destId="{8143D2C5-A3DC-4C76-8FE2-8AED2C2E64B5}" srcOrd="0" destOrd="0" presId="urn:microsoft.com/office/officeart/2008/layout/AlternatingPictureBlocks"/>
    <dgm:cxn modelId="{3EF2E299-27CD-4E95-A4DD-51E8025F9A98}" type="presOf" srcId="{82237A4A-D870-4F13-B78B-9460266BCE2B}" destId="{D59DD96A-2C01-4DD1-974B-DE0F7EE1C52A}" srcOrd="0" destOrd="0" presId="urn:microsoft.com/office/officeart/2008/layout/AlternatingPictureBlocks"/>
    <dgm:cxn modelId="{AFB4A0AB-5713-4509-95FC-DAEA07A601C6}" srcId="{DB8737C2-689C-465D-80CE-70A5D58FC4AA}" destId="{82237A4A-D870-4F13-B78B-9460266BCE2B}" srcOrd="3" destOrd="0" parTransId="{5B3CEECA-1A86-484D-BD27-A14E3AD7CDE3}" sibTransId="{40383A80-5DDE-47EA-B507-E4EF5F63AA66}"/>
    <dgm:cxn modelId="{64E712AD-40A5-4F13-BC06-7B850589C9D4}" type="presOf" srcId="{770DC29B-592F-4604-901F-123BCB465558}" destId="{3F37F96C-DDC9-4ABD-A29E-031DC6E166C7}" srcOrd="0" destOrd="0" presId="urn:microsoft.com/office/officeart/2008/layout/AlternatingPictureBlocks"/>
    <dgm:cxn modelId="{F37B38B6-9911-4D1F-AAF4-19DA72A1463F}" type="presOf" srcId="{3F4078B3-98C7-496E-87FD-DA6F047C3E0A}" destId="{08925EFF-88D8-4132-8173-A4CF75B9418C}" srcOrd="0" destOrd="0" presId="urn:microsoft.com/office/officeart/2008/layout/AlternatingPictureBlocks"/>
    <dgm:cxn modelId="{119DF7F0-9A55-43BA-9F87-4DB030114A48}" srcId="{DB8737C2-689C-465D-80CE-70A5D58FC4AA}" destId="{B88DDEDF-66A0-4626-8416-E40838D264EF}" srcOrd="2" destOrd="0" parTransId="{F503ABE3-E92D-4047-AC7E-3982A17BE3CB}" sibTransId="{F8D8AFAF-BD2C-46B7-9554-DB60AB933B92}"/>
    <dgm:cxn modelId="{B80EA489-4C13-43DB-9674-BC690767302F}" type="presParOf" srcId="{8143D2C5-A3DC-4C76-8FE2-8AED2C2E64B5}" destId="{6C56A4EA-6FDF-46EF-9428-C7BD711B4A4C}" srcOrd="0" destOrd="0" presId="urn:microsoft.com/office/officeart/2008/layout/AlternatingPictureBlocks"/>
    <dgm:cxn modelId="{F09C3F9D-CA13-4051-BC9A-D1171AC7E7E4}" type="presParOf" srcId="{6C56A4EA-6FDF-46EF-9428-C7BD711B4A4C}" destId="{08925EFF-88D8-4132-8173-A4CF75B9418C}" srcOrd="0" destOrd="0" presId="urn:microsoft.com/office/officeart/2008/layout/AlternatingPictureBlocks"/>
    <dgm:cxn modelId="{D2DD93BF-DE1F-4A53-A5E0-147DC75FFF36}" type="presParOf" srcId="{6C56A4EA-6FDF-46EF-9428-C7BD711B4A4C}" destId="{7B6AD40F-0054-4F32-9378-2DD56F98EC75}" srcOrd="1" destOrd="0" presId="urn:microsoft.com/office/officeart/2008/layout/AlternatingPictureBlocks"/>
    <dgm:cxn modelId="{C7E7FD26-CF12-4098-A519-A32BAB210EC7}" type="presParOf" srcId="{8143D2C5-A3DC-4C76-8FE2-8AED2C2E64B5}" destId="{32A3A6DD-3900-49CE-B78F-E3691BE7FC0A}" srcOrd="1" destOrd="0" presId="urn:microsoft.com/office/officeart/2008/layout/AlternatingPictureBlocks"/>
    <dgm:cxn modelId="{895E17AB-5A16-4EC4-B941-F4134398A690}" type="presParOf" srcId="{8143D2C5-A3DC-4C76-8FE2-8AED2C2E64B5}" destId="{60423DB8-D204-467E-867F-684588A7990E}" srcOrd="2" destOrd="0" presId="urn:microsoft.com/office/officeart/2008/layout/AlternatingPictureBlocks"/>
    <dgm:cxn modelId="{17834DE5-0EE7-47CE-B267-D78C47CB07F7}" type="presParOf" srcId="{60423DB8-D204-467E-867F-684588A7990E}" destId="{3F37F96C-DDC9-4ABD-A29E-031DC6E166C7}" srcOrd="0" destOrd="0" presId="urn:microsoft.com/office/officeart/2008/layout/AlternatingPictureBlocks"/>
    <dgm:cxn modelId="{1837372C-DC10-4B56-841A-E3A6756C2CF0}" type="presParOf" srcId="{60423DB8-D204-467E-867F-684588A7990E}" destId="{4F3515AD-733B-4536-B057-BB0B26D48C40}" srcOrd="1" destOrd="0" presId="urn:microsoft.com/office/officeart/2008/layout/AlternatingPictureBlocks"/>
    <dgm:cxn modelId="{F366A73E-DF20-42AA-BB7D-C0BA654D003B}" type="presParOf" srcId="{8143D2C5-A3DC-4C76-8FE2-8AED2C2E64B5}" destId="{E5CCBB59-4069-4656-A681-96DC952F6166}" srcOrd="3" destOrd="0" presId="urn:microsoft.com/office/officeart/2008/layout/AlternatingPictureBlocks"/>
    <dgm:cxn modelId="{F61DABC7-6110-4A07-A192-1E10CDD79AD5}" type="presParOf" srcId="{8143D2C5-A3DC-4C76-8FE2-8AED2C2E64B5}" destId="{0E3ADEA6-0437-460E-901F-D8A727FE863D}" srcOrd="4" destOrd="0" presId="urn:microsoft.com/office/officeart/2008/layout/AlternatingPictureBlocks"/>
    <dgm:cxn modelId="{E5D0C0DE-9C71-4B9B-A352-3DC16320184C}" type="presParOf" srcId="{0E3ADEA6-0437-460E-901F-D8A727FE863D}" destId="{D55DE034-0EA6-405B-AB2B-DD60B6E92210}" srcOrd="0" destOrd="0" presId="urn:microsoft.com/office/officeart/2008/layout/AlternatingPictureBlocks"/>
    <dgm:cxn modelId="{8A2D02F6-FB34-443E-A372-AE43E0D71761}" type="presParOf" srcId="{0E3ADEA6-0437-460E-901F-D8A727FE863D}" destId="{3304B0FB-85BB-4731-9B51-2D3E195F5A52}" srcOrd="1" destOrd="0" presId="urn:microsoft.com/office/officeart/2008/layout/AlternatingPictureBlocks"/>
    <dgm:cxn modelId="{F2EE3B02-4F31-48AF-A2C1-87AC1530A577}" type="presParOf" srcId="{8143D2C5-A3DC-4C76-8FE2-8AED2C2E64B5}" destId="{5479D93E-AA71-4DDC-A142-6464B0F2597D}" srcOrd="5" destOrd="0" presId="urn:microsoft.com/office/officeart/2008/layout/AlternatingPictureBlocks"/>
    <dgm:cxn modelId="{83181F0B-EAB5-46A0-9DD5-6681903BBACF}" type="presParOf" srcId="{8143D2C5-A3DC-4C76-8FE2-8AED2C2E64B5}" destId="{8777ABA9-9BED-4C4D-8C5A-F34ABA88157D}" srcOrd="6" destOrd="0" presId="urn:microsoft.com/office/officeart/2008/layout/AlternatingPictureBlocks"/>
    <dgm:cxn modelId="{6D2BCD57-ACCF-4AAF-A14F-36F453C8317C}" type="presParOf" srcId="{8777ABA9-9BED-4C4D-8C5A-F34ABA88157D}" destId="{D59DD96A-2C01-4DD1-974B-DE0F7EE1C52A}" srcOrd="0" destOrd="0" presId="urn:microsoft.com/office/officeart/2008/layout/AlternatingPictureBlocks"/>
    <dgm:cxn modelId="{6937CCD6-1B5D-49DB-AB17-5C9EA64FDAF8}" type="presParOf" srcId="{8777ABA9-9BED-4C4D-8C5A-F34ABA88157D}" destId="{E907B1BD-D2BB-4A70-A383-0F96F73E796A}" srcOrd="1" destOrd="0" presId="urn:microsoft.com/office/officeart/2008/layout/AlternatingPictureBlock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7F96C-DDC9-4ABD-A29E-031DC6E166C7}">
      <dsp:nvSpPr>
        <dsp:cNvPr id="0" name=""/>
        <dsp:cNvSpPr/>
      </dsp:nvSpPr>
      <dsp:spPr>
        <a:xfrm>
          <a:off x="1436818" y="2672"/>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a CYP with emerging needs – for you to track over time and see whether they have SEND</a:t>
          </a:r>
        </a:p>
      </dsp:txBody>
      <dsp:txXfrm>
        <a:off x="1436818" y="2672"/>
        <a:ext cx="2375311" cy="1074315"/>
      </dsp:txXfrm>
    </dsp:sp>
    <dsp:sp modelId="{4F3515AD-733B-4536-B057-BB0B26D48C40}">
      <dsp:nvSpPr>
        <dsp:cNvPr id="0" name=""/>
        <dsp:cNvSpPr/>
      </dsp:nvSpPr>
      <dsp:spPr>
        <a:xfrm>
          <a:off x="266888" y="2672"/>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5DE034-0EA6-405B-AB2B-DD60B6E92210}">
      <dsp:nvSpPr>
        <dsp:cNvPr id="0" name=""/>
        <dsp:cNvSpPr/>
      </dsp:nvSpPr>
      <dsp:spPr>
        <a:xfrm>
          <a:off x="266888" y="1254249"/>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pinpointing topics to be used within coaching programmes and monitoring progress / impact</a:t>
          </a:r>
        </a:p>
      </dsp:txBody>
      <dsp:txXfrm>
        <a:off x="266888" y="1254249"/>
        <a:ext cx="2375311" cy="1074315"/>
      </dsp:txXfrm>
    </dsp:sp>
    <dsp:sp modelId="{3304B0FB-85BB-4731-9B51-2D3E195F5A52}">
      <dsp:nvSpPr>
        <dsp:cNvPr id="0" name=""/>
        <dsp:cNvSpPr/>
      </dsp:nvSpPr>
      <dsp:spPr>
        <a:xfrm>
          <a:off x="2748557" y="1254249"/>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DD96A-2C01-4DD1-974B-DE0F7EE1C52A}">
      <dsp:nvSpPr>
        <dsp:cNvPr id="0" name=""/>
        <dsp:cNvSpPr/>
      </dsp:nvSpPr>
      <dsp:spPr>
        <a:xfrm>
          <a:off x="1436818" y="2505827"/>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To facilitate discussion and understanding with a parent who is beginning to accept their child’s needs</a:t>
          </a:r>
        </a:p>
      </dsp:txBody>
      <dsp:txXfrm>
        <a:off x="1436818" y="2505827"/>
        <a:ext cx="2375311" cy="1074315"/>
      </dsp:txXfrm>
    </dsp:sp>
    <dsp:sp modelId="{E907B1BD-D2BB-4A70-A383-0F96F73E796A}">
      <dsp:nvSpPr>
        <dsp:cNvPr id="0" name=""/>
        <dsp:cNvSpPr/>
      </dsp:nvSpPr>
      <dsp:spPr>
        <a:xfrm>
          <a:off x="266888" y="2505827"/>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FA0CBA-6C0E-4634-833C-94D6216D49AA}">
      <dsp:nvSpPr>
        <dsp:cNvPr id="0" name=""/>
        <dsp:cNvSpPr/>
      </dsp:nvSpPr>
      <dsp:spPr>
        <a:xfrm>
          <a:off x="266888" y="3757405"/>
          <a:ext cx="2375311" cy="1074315"/>
        </a:xfrm>
        <a:prstGeom prst="rect">
          <a:avLst/>
        </a:prstGeom>
        <a:solidFill>
          <a:srgbClr val="549E39">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prstClr val="white"/>
              </a:solidFill>
              <a:latin typeface="Calibri" panose="020F0502020204030204"/>
              <a:ea typeface="+mn-ea"/>
              <a:cs typeface="+mn-cs"/>
            </a:rPr>
            <a:t>For transition between settings (new transition tool to map onto Setting Readiness)</a:t>
          </a:r>
        </a:p>
      </dsp:txBody>
      <dsp:txXfrm>
        <a:off x="266888" y="3757405"/>
        <a:ext cx="2375311" cy="1074315"/>
      </dsp:txXfrm>
    </dsp:sp>
    <dsp:sp modelId="{B2E15797-1A37-47D2-A9F4-A7762D3A4D66}">
      <dsp:nvSpPr>
        <dsp:cNvPr id="0" name=""/>
        <dsp:cNvSpPr/>
      </dsp:nvSpPr>
      <dsp:spPr>
        <a:xfrm>
          <a:off x="2748557" y="3757405"/>
          <a:ext cx="1063572" cy="1074315"/>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925EFF-88D8-4132-8173-A4CF75B9418C}">
      <dsp:nvSpPr>
        <dsp:cNvPr id="0" name=""/>
        <dsp:cNvSpPr/>
      </dsp:nvSpPr>
      <dsp:spPr>
        <a:xfrm>
          <a:off x="1436818" y="2672"/>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To facilitate a co-ordinated multi-agency approach, ensuring alignment and shared understanding from the start</a:t>
          </a:r>
        </a:p>
      </dsp:txBody>
      <dsp:txXfrm>
        <a:off x="1436818" y="2672"/>
        <a:ext cx="2375311" cy="1074315"/>
      </dsp:txXfrm>
    </dsp:sp>
    <dsp:sp modelId="{7B6AD40F-0054-4F32-9378-2DD56F98EC75}">
      <dsp:nvSpPr>
        <dsp:cNvPr id="0" name=""/>
        <dsp:cNvSpPr/>
      </dsp:nvSpPr>
      <dsp:spPr>
        <a:xfrm>
          <a:off x="266888" y="2672"/>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37F96C-DDC9-4ABD-A29E-031DC6E166C7}">
      <dsp:nvSpPr>
        <dsp:cNvPr id="0" name=""/>
        <dsp:cNvSpPr/>
      </dsp:nvSpPr>
      <dsp:spPr>
        <a:xfrm>
          <a:off x="266888" y="1254249"/>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Where a student’s needs are changing and provision is no longer working (often happens about Y4 and Y9!)</a:t>
          </a:r>
        </a:p>
      </dsp:txBody>
      <dsp:txXfrm>
        <a:off x="266888" y="1254249"/>
        <a:ext cx="2375311" cy="1074315"/>
      </dsp:txXfrm>
    </dsp:sp>
    <dsp:sp modelId="{4F3515AD-733B-4536-B057-BB0B26D48C40}">
      <dsp:nvSpPr>
        <dsp:cNvPr id="0" name=""/>
        <dsp:cNvSpPr/>
      </dsp:nvSpPr>
      <dsp:spPr>
        <a:xfrm>
          <a:off x="2748557" y="1254249"/>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5DE034-0EA6-405B-AB2B-DD60B6E92210}">
      <dsp:nvSpPr>
        <dsp:cNvPr id="0" name=""/>
        <dsp:cNvSpPr/>
      </dsp:nvSpPr>
      <dsp:spPr>
        <a:xfrm>
          <a:off x="1436818" y="2505827"/>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To provide clear, measurable impact at the start / middle / end of provision, including impact of provision</a:t>
          </a:r>
        </a:p>
      </dsp:txBody>
      <dsp:txXfrm>
        <a:off x="1436818" y="2505827"/>
        <a:ext cx="2375311" cy="1074315"/>
      </dsp:txXfrm>
    </dsp:sp>
    <dsp:sp modelId="{3304B0FB-85BB-4731-9B51-2D3E195F5A52}">
      <dsp:nvSpPr>
        <dsp:cNvPr id="0" name=""/>
        <dsp:cNvSpPr/>
      </dsp:nvSpPr>
      <dsp:spPr>
        <a:xfrm>
          <a:off x="266888" y="2505827"/>
          <a:ext cx="1063572" cy="107431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DD96A-2C01-4DD1-974B-DE0F7EE1C52A}">
      <dsp:nvSpPr>
        <dsp:cNvPr id="0" name=""/>
        <dsp:cNvSpPr/>
      </dsp:nvSpPr>
      <dsp:spPr>
        <a:xfrm>
          <a:off x="266888" y="3757405"/>
          <a:ext cx="2375311" cy="10743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To ensure alignment of needs with the provision provided within targeted interventions</a:t>
          </a:r>
        </a:p>
      </dsp:txBody>
      <dsp:txXfrm>
        <a:off x="266888" y="3757405"/>
        <a:ext cx="2375311" cy="1074315"/>
      </dsp:txXfrm>
    </dsp:sp>
    <dsp:sp modelId="{E907B1BD-D2BB-4A70-A383-0F96F73E796A}">
      <dsp:nvSpPr>
        <dsp:cNvPr id="0" name=""/>
        <dsp:cNvSpPr/>
      </dsp:nvSpPr>
      <dsp:spPr>
        <a:xfrm>
          <a:off x="2748557" y="3757405"/>
          <a:ext cx="1063572" cy="1074315"/>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2799" y="0"/>
            <a:ext cx="4301543" cy="341064"/>
          </a:xfrm>
          <a:prstGeom prst="rect">
            <a:avLst/>
          </a:prstGeom>
        </p:spPr>
        <p:txBody>
          <a:bodyPr vert="horz" lIns="91440" tIns="45720" rIns="91440" bIns="45720" rtlCol="0"/>
          <a:lstStyle>
            <a:lvl1pPr algn="r">
              <a:defRPr sz="1200"/>
            </a:lvl1pPr>
          </a:lstStyle>
          <a:p>
            <a:fld id="{A207C697-2629-4F17-8C22-6B9F5D6205BC}" type="datetimeFigureOut">
              <a:rPr lang="en-GB" smtClean="0"/>
              <a:t>05/06/2026</a:t>
            </a:fld>
            <a:endParaRPr lang="en-GB"/>
          </a:p>
        </p:txBody>
      </p:sp>
      <p:sp>
        <p:nvSpPr>
          <p:cNvPr id="4" name="Slide Image Placeholder 3"/>
          <p:cNvSpPr>
            <a:spLocks noGrp="1" noRot="1" noChangeAspect="1"/>
          </p:cNvSpPr>
          <p:nvPr>
            <p:ph type="sldImg" idx="2"/>
          </p:nvPr>
        </p:nvSpPr>
        <p:spPr>
          <a:xfrm>
            <a:off x="3435350" y="850900"/>
            <a:ext cx="3055938" cy="2292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665" y="3271381"/>
            <a:ext cx="7941310" cy="267658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6456612"/>
            <a:ext cx="4301543" cy="34106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2799" y="6456612"/>
            <a:ext cx="4301543" cy="341064"/>
          </a:xfrm>
          <a:prstGeom prst="rect">
            <a:avLst/>
          </a:prstGeom>
        </p:spPr>
        <p:txBody>
          <a:bodyPr vert="horz" lIns="91440" tIns="45720" rIns="91440" bIns="45720" rtlCol="0" anchor="b"/>
          <a:lstStyle>
            <a:lvl1pPr algn="r">
              <a:defRPr sz="1200"/>
            </a:lvl1pPr>
          </a:lstStyle>
          <a:p>
            <a:fld id="{886D2F37-D7CB-4D5B-8079-0131F80D3F07}" type="slidenum">
              <a:rPr lang="en-GB" smtClean="0"/>
              <a:t>‹#›</a:t>
            </a:fld>
            <a:endParaRPr lang="en-GB"/>
          </a:p>
        </p:txBody>
      </p:sp>
    </p:spTree>
    <p:extLst>
      <p:ext uri="{BB962C8B-B14F-4D97-AF65-F5344CB8AC3E}">
        <p14:creationId xmlns:p14="http://schemas.microsoft.com/office/powerpoint/2010/main" val="310979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6D2F37-D7CB-4D5B-8079-0131F80D3F07}" type="slidenum">
              <a:rPr lang="en-GB" smtClean="0"/>
              <a:t>1</a:t>
            </a:fld>
            <a:endParaRPr lang="en-GB"/>
          </a:p>
        </p:txBody>
      </p:sp>
    </p:spTree>
    <p:extLst>
      <p:ext uri="{BB962C8B-B14F-4D97-AF65-F5344CB8AC3E}">
        <p14:creationId xmlns:p14="http://schemas.microsoft.com/office/powerpoint/2010/main" val="2874571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86D2F37-D7CB-4D5B-8079-0131F80D3F07}" type="slidenum">
              <a:rPr lang="en-GB" smtClean="0"/>
              <a:t>2</a:t>
            </a:fld>
            <a:endParaRPr lang="en-GB"/>
          </a:p>
        </p:txBody>
      </p:sp>
    </p:spTree>
    <p:extLst>
      <p:ext uri="{BB962C8B-B14F-4D97-AF65-F5344CB8AC3E}">
        <p14:creationId xmlns:p14="http://schemas.microsoft.com/office/powerpoint/2010/main" val="2160643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Examples of ways in which schools have used VSEND.</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3</a:t>
            </a:fld>
            <a:endParaRPr lang="en-GB"/>
          </a:p>
        </p:txBody>
      </p:sp>
    </p:spTree>
    <p:extLst>
      <p:ext uri="{BB962C8B-B14F-4D97-AF65-F5344CB8AC3E}">
        <p14:creationId xmlns:p14="http://schemas.microsoft.com/office/powerpoint/2010/main" val="2113609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Examples of ways in which schools have used VSEND.</a:t>
            </a: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4</a:t>
            </a:fld>
            <a:endParaRPr lang="en-GB"/>
          </a:p>
        </p:txBody>
      </p:sp>
    </p:spTree>
    <p:extLst>
      <p:ext uri="{BB962C8B-B14F-4D97-AF65-F5344CB8AC3E}">
        <p14:creationId xmlns:p14="http://schemas.microsoft.com/office/powerpoint/2010/main" val="3654776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p>
          <a:p>
            <a:pPr marL="171450" indent="-171450">
              <a:buFont typeface="Arial" panose="020B0604020202020204" pitchFamily="34" charset="0"/>
              <a:buChar char="•"/>
            </a:pPr>
            <a:r>
              <a:rPr lang="en-GB" dirty="0"/>
              <a:t>Local Authority Administrators can see anonymous aggregated data for a setting, i.e. the average score for all CYP with a profile – there is no way of identifying any individuals</a:t>
            </a:r>
          </a:p>
          <a:p>
            <a:pPr marL="171450" indent="-171450">
              <a:buFont typeface="Arial" panose="020B0604020202020204" pitchFamily="34" charset="0"/>
              <a:buChar char="•"/>
            </a:pPr>
            <a:r>
              <a:rPr lang="en-GB" b="1" i="1" dirty="0"/>
              <a:t>Could ask: </a:t>
            </a:r>
            <a:r>
              <a:rPr lang="en-GB" b="0" i="0" dirty="0"/>
              <a:t>how would us seeing this data be useful for you, as settings? What would be most useful for you as an outcome?</a:t>
            </a:r>
            <a:endParaRPr lang="en-GB" b="1" i="1" dirty="0"/>
          </a:p>
        </p:txBody>
      </p:sp>
      <p:sp>
        <p:nvSpPr>
          <p:cNvPr id="4" name="Slide Number Placeholder 3"/>
          <p:cNvSpPr>
            <a:spLocks noGrp="1"/>
          </p:cNvSpPr>
          <p:nvPr>
            <p:ph type="sldNum" sz="quarter" idx="5"/>
          </p:nvPr>
        </p:nvSpPr>
        <p:spPr/>
        <p:txBody>
          <a:bodyPr/>
          <a:lstStyle/>
          <a:p>
            <a:fld id="{886D2F37-D7CB-4D5B-8079-0131F80D3F07}" type="slidenum">
              <a:rPr lang="en-GB" smtClean="0"/>
              <a:t>5</a:t>
            </a:fld>
            <a:endParaRPr lang="en-GB"/>
          </a:p>
        </p:txBody>
      </p:sp>
    </p:spTree>
    <p:extLst>
      <p:ext uri="{BB962C8B-B14F-4D97-AF65-F5344CB8AC3E}">
        <p14:creationId xmlns:p14="http://schemas.microsoft.com/office/powerpoint/2010/main" val="1267418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b="1" dirty="0">
                <a:cs typeface="Calibri"/>
              </a:rPr>
              <a:t>Needs descriptors</a:t>
            </a:r>
            <a:endParaRPr lang="en-GB" b="0" dirty="0">
              <a:cs typeface="Calibri"/>
            </a:endParaRPr>
          </a:p>
          <a:p>
            <a:pPr marL="628650" lvl="1" indent="-171450">
              <a:buFont typeface="Arial" panose="020B0604020202020204" pitchFamily="34" charset="0"/>
              <a:buChar char="•"/>
            </a:pPr>
            <a:r>
              <a:rPr lang="en-GB" b="0" dirty="0">
                <a:cs typeface="Calibri"/>
              </a:rPr>
              <a:t>The CYP’s needs profile</a:t>
            </a:r>
          </a:p>
          <a:p>
            <a:pPr marL="628650" lvl="1" indent="-171450">
              <a:buFont typeface="Arial" panose="020B0604020202020204" pitchFamily="34" charset="0"/>
              <a:buChar char="•"/>
            </a:pPr>
            <a:r>
              <a:rPr lang="en-GB" b="0" dirty="0">
                <a:cs typeface="Calibri"/>
              </a:rPr>
              <a:t>Can be completed wholly or in part by anyone – in line with good practice, the SENCO should have oversight of all pupils on the SEND register, and teachers should have oversight of all CYP in their class</a:t>
            </a:r>
            <a:r>
              <a:rPr lang="en-GB" sz="1200" b="0" u="none" dirty="0">
                <a:effectLst/>
                <a:latin typeface="+mn-lt"/>
                <a:cs typeface="Calibri"/>
              </a:rPr>
              <a:t>/subject</a:t>
            </a:r>
          </a:p>
          <a:p>
            <a:pPr marL="628650" lvl="1" indent="-171450">
              <a:buFont typeface="Arial" panose="020B0604020202020204" pitchFamily="34" charset="0"/>
              <a:buChar char="•"/>
            </a:pPr>
            <a:r>
              <a:rPr lang="en-GB" sz="1200" b="0" u="none" dirty="0">
                <a:effectLst/>
                <a:latin typeface="+mn-lt"/>
                <a:cs typeface="Calibri"/>
              </a:rPr>
              <a:t>Done through prompts, which you click and rate the level of need</a:t>
            </a:r>
          </a:p>
          <a:p>
            <a:pPr marL="628650" lvl="1" indent="-171450">
              <a:buFont typeface="Arial" panose="020B0604020202020204" pitchFamily="34" charset="0"/>
              <a:buChar char="•"/>
            </a:pPr>
            <a:r>
              <a:rPr lang="en-GB" sz="1200" b="0" u="none" dirty="0">
                <a:effectLst/>
                <a:latin typeface="+mn-lt"/>
                <a:cs typeface="Calibri"/>
              </a:rPr>
              <a:t>Brings together all the assessments you’ve completed for a CYP</a:t>
            </a:r>
          </a:p>
          <a:p>
            <a:pPr marL="628650" lvl="1" indent="-171450">
              <a:buFont typeface="Arial" panose="020B0604020202020204" pitchFamily="34" charset="0"/>
              <a:buChar char="•"/>
            </a:pPr>
            <a:r>
              <a:rPr lang="en-GB" sz="1200" b="0" u="none" dirty="0">
                <a:effectLst/>
                <a:latin typeface="+mn-lt"/>
                <a:cs typeface="Calibri"/>
              </a:rPr>
              <a:t>Can be used as APDR for the pupils for whom you create a profile, if you wish</a:t>
            </a:r>
          </a:p>
          <a:p>
            <a:pPr marL="628650" lvl="1" indent="-171450">
              <a:buFont typeface="Arial" panose="020B0604020202020204" pitchFamily="34" charset="0"/>
              <a:buChar char="•"/>
            </a:pPr>
            <a:r>
              <a:rPr lang="en-GB" sz="1200" b="0" u="none" dirty="0">
                <a:effectLst/>
                <a:latin typeface="+mn-lt"/>
                <a:cs typeface="Calibri"/>
              </a:rPr>
              <a:t>Does not need to be done if you are successfully using something else, such as Provision Map, which does the same thing! (Provision Map doesn’t do Setting Readiness or Home Confidence so you can still use those parts of the tool)</a:t>
            </a:r>
          </a:p>
        </p:txBody>
      </p:sp>
      <p:sp>
        <p:nvSpPr>
          <p:cNvPr id="4" name="Slide Number Placeholder 3"/>
          <p:cNvSpPr>
            <a:spLocks noGrp="1"/>
          </p:cNvSpPr>
          <p:nvPr>
            <p:ph type="sldNum" sz="quarter" idx="5"/>
          </p:nvPr>
        </p:nvSpPr>
        <p:spPr/>
        <p:txBody>
          <a:bodyPr/>
          <a:lstStyle/>
          <a:p>
            <a:fld id="{886D2F37-D7CB-4D5B-8079-0131F80D3F07}" type="slidenum">
              <a:rPr lang="en-GB" smtClean="0"/>
              <a:t>6</a:t>
            </a:fld>
            <a:endParaRPr lang="en-GB"/>
          </a:p>
        </p:txBody>
      </p:sp>
    </p:spTree>
    <p:extLst>
      <p:ext uri="{BB962C8B-B14F-4D97-AF65-F5344CB8AC3E}">
        <p14:creationId xmlns:p14="http://schemas.microsoft.com/office/powerpoint/2010/main" val="1481381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sz="1200" b="1" i="0" u="none" strike="noStrike" dirty="0">
              <a:effectLst/>
              <a:latin typeface="Arial"/>
              <a:cs typeface="Calibri"/>
            </a:endParaRPr>
          </a:p>
          <a:p>
            <a:pPr marL="171450" lvl="0" indent="-171450">
              <a:buFont typeface="Arial" panose="020B0604020202020204" pitchFamily="34" charset="0"/>
              <a:buChar char="•"/>
            </a:pPr>
            <a:r>
              <a:rPr lang="en-GB" b="1" dirty="0">
                <a:cs typeface="Calibri"/>
              </a:rPr>
              <a:t>Needs descriptors</a:t>
            </a:r>
            <a:endParaRPr lang="en-GB" b="0" dirty="0">
              <a:cs typeface="Calibri"/>
            </a:endParaRPr>
          </a:p>
          <a:p>
            <a:pPr marL="628650" lvl="1" indent="-171450">
              <a:buFont typeface="Arial" panose="020B0604020202020204" pitchFamily="34" charset="0"/>
              <a:buChar char="•"/>
            </a:pPr>
            <a:r>
              <a:rPr lang="en-GB" b="0" dirty="0">
                <a:cs typeface="Calibri"/>
              </a:rPr>
              <a:t>The CYP’s needs profile</a:t>
            </a:r>
          </a:p>
          <a:p>
            <a:pPr marL="628650" lvl="1" indent="-171450">
              <a:buFont typeface="Arial" panose="020B0604020202020204" pitchFamily="34" charset="0"/>
              <a:buChar char="•"/>
            </a:pPr>
            <a:r>
              <a:rPr lang="en-GB" b="0" dirty="0">
                <a:cs typeface="Calibri"/>
              </a:rPr>
              <a:t>Can be completed wholly or in part by anyone – in line with good practice, the SENCO should have oversight of all pupils on the SEND register, and teachers should have oversight of all CYP in their class</a:t>
            </a:r>
            <a:r>
              <a:rPr lang="en-GB" sz="1200" b="0" u="none" dirty="0">
                <a:effectLst/>
                <a:latin typeface="+mn-lt"/>
                <a:cs typeface="Calibri"/>
              </a:rPr>
              <a:t>/subject</a:t>
            </a:r>
          </a:p>
          <a:p>
            <a:pPr marL="628650" lvl="1" indent="-171450">
              <a:buFont typeface="Arial" panose="020B0604020202020204" pitchFamily="34" charset="0"/>
              <a:buChar char="•"/>
            </a:pPr>
            <a:r>
              <a:rPr lang="en-GB" sz="1200" b="0" u="none" dirty="0">
                <a:effectLst/>
                <a:latin typeface="+mn-lt"/>
                <a:cs typeface="Calibri"/>
              </a:rPr>
              <a:t>Done through prompts, which you click and rate the level of need</a:t>
            </a:r>
          </a:p>
          <a:p>
            <a:pPr marL="628650" lvl="1" indent="-171450">
              <a:buFont typeface="Arial" panose="020B0604020202020204" pitchFamily="34" charset="0"/>
              <a:buChar char="•"/>
            </a:pPr>
            <a:r>
              <a:rPr lang="en-GB" sz="1200" b="0" u="none" dirty="0">
                <a:effectLst/>
                <a:latin typeface="+mn-lt"/>
                <a:cs typeface="Calibri"/>
              </a:rPr>
              <a:t>Brings together all the assessments you’ve completed for a CYP</a:t>
            </a:r>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7</a:t>
            </a:fld>
            <a:endParaRPr lang="en-GB"/>
          </a:p>
        </p:txBody>
      </p:sp>
    </p:spTree>
    <p:extLst>
      <p:ext uri="{BB962C8B-B14F-4D97-AF65-F5344CB8AC3E}">
        <p14:creationId xmlns:p14="http://schemas.microsoft.com/office/powerpoint/2010/main" val="40978386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86D2F37-D7CB-4D5B-8079-0131F80D3F0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29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9</a:t>
            </a:fld>
            <a:endParaRPr lang="en-GB"/>
          </a:p>
        </p:txBody>
      </p:sp>
    </p:spTree>
    <p:extLst>
      <p:ext uri="{BB962C8B-B14F-4D97-AF65-F5344CB8AC3E}">
        <p14:creationId xmlns:p14="http://schemas.microsoft.com/office/powerpoint/2010/main" val="463298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cs typeface="Calibri"/>
              </a:rPr>
              <a:t>SENDIAGO </a:t>
            </a:r>
            <a:r>
              <a:rPr lang="en-GB" sz="1200" b="0" i="0" u="none" strike="noStrike" dirty="0">
                <a:effectLst/>
                <a:latin typeface="Arial"/>
                <a:cs typeface="Arial"/>
              </a:rPr>
              <a:t>(Katy/Latoya/Sarah/</a:t>
            </a:r>
            <a:r>
              <a:rPr lang="en-GB" sz="1200" b="0" i="0" u="none" strike="noStrike" dirty="0" err="1">
                <a:effectLst/>
                <a:latin typeface="Arial"/>
                <a:cs typeface="Arial"/>
              </a:rPr>
              <a:t>Su</a:t>
            </a:r>
            <a:r>
              <a:rPr lang="en-GB" sz="1200" b="0" i="0" u="none" strike="noStrike" dirty="0">
                <a:effectLst/>
                <a:latin typeface="Arial"/>
                <a:cs typeface="Arial"/>
              </a:rPr>
              <a:t>)</a:t>
            </a:r>
            <a:endParaRPr lang="en-GB" dirty="0"/>
          </a:p>
          <a:p>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10</a:t>
            </a:fld>
            <a:endParaRPr lang="en-GB"/>
          </a:p>
        </p:txBody>
      </p:sp>
    </p:spTree>
    <p:extLst>
      <p:ext uri="{BB962C8B-B14F-4D97-AF65-F5344CB8AC3E}">
        <p14:creationId xmlns:p14="http://schemas.microsoft.com/office/powerpoint/2010/main" val="3390394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86D2F37-D7CB-4D5B-8079-0131F80D3F0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17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spcBef>
                <a:spcPts val="0"/>
              </a:spcBef>
              <a:spcAft>
                <a:spcPts val="0"/>
              </a:spcAft>
              <a:buFont typeface="Arial" panose="020B0604020202020204" pitchFamily="34" charset="0"/>
              <a:buChar char="•"/>
            </a:pPr>
            <a:r>
              <a:rPr lang="en-GB" sz="1200" b="1" dirty="0">
                <a:effectLst/>
                <a:latin typeface="Calibri" panose="020F0502020204030204" pitchFamily="34" charset="0"/>
              </a:rPr>
              <a:t>Support planning</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Creates prompts and suggested strategies based on what has been inputted for each CYP</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This can be shared with teachers, TAs, families</a:t>
            </a: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rPr>
              <a:t>Can provide a basis for multi-disciplinary discussions, e.g. when calling advice lines or speaking with health professionals</a:t>
            </a:r>
            <a:endParaRPr lang="en-GB" sz="1200" b="0" dirty="0">
              <a:effectLst/>
              <a:latin typeface="Calibri" panose="020F0502020204030204" pitchFamily="34" charset="0"/>
              <a:cs typeface="Calibri"/>
            </a:endParaRPr>
          </a:p>
          <a:p>
            <a:pPr marL="628650" marR="0" lvl="1" indent="-171450">
              <a:spcBef>
                <a:spcPts val="0"/>
              </a:spcBef>
              <a:spcAft>
                <a:spcPts val="0"/>
              </a:spcAft>
              <a:buFont typeface="Arial" panose="020B0604020202020204" pitchFamily="34" charset="0"/>
              <a:buChar char="•"/>
            </a:pPr>
            <a:r>
              <a:rPr lang="en-GB" sz="1200" b="0" dirty="0">
                <a:effectLst/>
                <a:latin typeface="Calibri" panose="020F0502020204030204" pitchFamily="34" charset="0"/>
                <a:cs typeface="Calibri"/>
              </a:rPr>
              <a:t>Is the section where you can use VSEND as APDR (see next slide)</a:t>
            </a:r>
            <a:endParaRPr lang="en-GB" sz="1200" b="0" dirty="0">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886D2F37-D7CB-4D5B-8079-0131F80D3F07}" type="slidenum">
              <a:rPr lang="en-GB" smtClean="0"/>
              <a:t>14</a:t>
            </a:fld>
            <a:endParaRPr lang="en-GB"/>
          </a:p>
        </p:txBody>
      </p:sp>
    </p:spTree>
    <p:extLst>
      <p:ext uri="{BB962C8B-B14F-4D97-AF65-F5344CB8AC3E}">
        <p14:creationId xmlns:p14="http://schemas.microsoft.com/office/powerpoint/2010/main" val="3633313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how you could use VSEND as your APDR for the CYP you have profiles for. (There is a profile, Kerr Alexander, on the Herts Test School site that has a few cycles of APDR logged on there if you wanted to show a live demonstration – or feel free to make your own!)</a:t>
            </a:r>
          </a:p>
        </p:txBody>
      </p:sp>
      <p:sp>
        <p:nvSpPr>
          <p:cNvPr id="4" name="Slide Number Placeholder 3"/>
          <p:cNvSpPr>
            <a:spLocks noGrp="1"/>
          </p:cNvSpPr>
          <p:nvPr>
            <p:ph type="sldNum" sz="quarter" idx="5"/>
          </p:nvPr>
        </p:nvSpPr>
        <p:spPr/>
        <p:txBody>
          <a:bodyPr/>
          <a:lstStyle/>
          <a:p>
            <a:fld id="{886D2F37-D7CB-4D5B-8079-0131F80D3F07}" type="slidenum">
              <a:rPr lang="en-GB" smtClean="0"/>
              <a:t>15</a:t>
            </a:fld>
            <a:endParaRPr lang="en-GB"/>
          </a:p>
        </p:txBody>
      </p:sp>
    </p:spTree>
    <p:extLst>
      <p:ext uri="{BB962C8B-B14F-4D97-AF65-F5344CB8AC3E}">
        <p14:creationId xmlns:p14="http://schemas.microsoft.com/office/powerpoint/2010/main" val="609384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886D2F37-D7CB-4D5B-8079-0131F80D3F07}" type="slidenum">
              <a:rPr lang="en-GB" smtClean="0"/>
              <a:t>16</a:t>
            </a:fld>
            <a:endParaRPr lang="en-GB"/>
          </a:p>
        </p:txBody>
      </p:sp>
    </p:spTree>
    <p:extLst>
      <p:ext uri="{BB962C8B-B14F-4D97-AF65-F5344CB8AC3E}">
        <p14:creationId xmlns:p14="http://schemas.microsoft.com/office/powerpoint/2010/main" val="1604950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If preferred, these case studies could be sent out in advance for attendees to consider and discuss at the refresher session.</a:t>
            </a:r>
          </a:p>
        </p:txBody>
      </p:sp>
      <p:sp>
        <p:nvSpPr>
          <p:cNvPr id="4" name="Slide Number Placeholder 3"/>
          <p:cNvSpPr>
            <a:spLocks noGrp="1"/>
          </p:cNvSpPr>
          <p:nvPr>
            <p:ph type="sldNum" sz="quarter" idx="5"/>
          </p:nvPr>
        </p:nvSpPr>
        <p:spPr/>
        <p:txBody>
          <a:bodyPr/>
          <a:lstStyle/>
          <a:p>
            <a:fld id="{886D2F37-D7CB-4D5B-8079-0131F80D3F07}" type="slidenum">
              <a:rPr lang="en-GB" smtClean="0"/>
              <a:t>17</a:t>
            </a:fld>
            <a:endParaRPr lang="en-GB"/>
          </a:p>
        </p:txBody>
      </p:sp>
    </p:spTree>
    <p:extLst>
      <p:ext uri="{BB962C8B-B14F-4D97-AF65-F5344CB8AC3E}">
        <p14:creationId xmlns:p14="http://schemas.microsoft.com/office/powerpoint/2010/main" val="1009129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dirty="0">
              <a:effectLst/>
              <a:latin typeface="Arial"/>
              <a:cs typeface="Arial"/>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86D2F37-D7CB-4D5B-8079-0131F80D3F0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90329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 Blu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C2CA151-B3C0-F74A-B015-7F46ABD36D3D}"/>
              </a:ext>
            </a:extLst>
          </p:cNvPr>
          <p:cNvSpPr/>
          <p:nvPr userDrawn="1"/>
        </p:nvSpPr>
        <p:spPr>
          <a:xfrm>
            <a:off x="0" y="0"/>
            <a:ext cx="9153525" cy="6858000"/>
          </a:xfrm>
          <a:prstGeom prst="rect">
            <a:avLst/>
          </a:prstGeom>
          <a:gradFill flip="none" rotWithShape="1">
            <a:gsLst>
              <a:gs pos="65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00514" y="1722919"/>
            <a:ext cx="8104471" cy="452387"/>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Master title style</a:t>
            </a:r>
          </a:p>
        </p:txBody>
      </p:sp>
      <p:sp>
        <p:nvSpPr>
          <p:cNvPr id="3" name="Subtitle 2"/>
          <p:cNvSpPr>
            <a:spLocks noGrp="1"/>
          </p:cNvSpPr>
          <p:nvPr>
            <p:ph type="subTitle" idx="1"/>
          </p:nvPr>
        </p:nvSpPr>
        <p:spPr>
          <a:xfrm>
            <a:off x="500513" y="2129373"/>
            <a:ext cx="8104471"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8" name="Straight Connector 7">
            <a:extLst>
              <a:ext uri="{FF2B5EF4-FFF2-40B4-BE49-F238E27FC236}">
                <a16:creationId xmlns:a16="http://schemas.microsoft.com/office/drawing/2014/main" id="{736C8FE8-2692-DD4A-B605-5756B295F03F}"/>
              </a:ext>
            </a:extLst>
          </p:cNvPr>
          <p:cNvCxnSpPr/>
          <p:nvPr userDrawn="1"/>
        </p:nvCxnSpPr>
        <p:spPr>
          <a:xfrm>
            <a:off x="0" y="2714321"/>
            <a:ext cx="9144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2">
            <a:extLst>
              <a:ext uri="{FF2B5EF4-FFF2-40B4-BE49-F238E27FC236}">
                <a16:creationId xmlns:a16="http://schemas.microsoft.com/office/drawing/2014/main" id="{11AE76D4-F0D9-414A-B249-F021BCFF3C84}"/>
              </a:ext>
            </a:extLst>
          </p:cNvPr>
          <p:cNvSpPr>
            <a:spLocks noGrp="1"/>
          </p:cNvSpPr>
          <p:nvPr>
            <p:ph type="body" sz="quarter" idx="13"/>
          </p:nvPr>
        </p:nvSpPr>
        <p:spPr>
          <a:xfrm>
            <a:off x="500063" y="2886941"/>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bg1"/>
                </a:solidFill>
              </a:defRPr>
            </a:lvl1pPr>
            <a:lvl2pPr marL="0" indent="0">
              <a:lnSpc>
                <a:spcPts val="1800"/>
              </a:lnSpc>
              <a:buNone/>
              <a:defRPr sz="1800">
                <a:solidFill>
                  <a:schemeClr val="bg1"/>
                </a:solidFill>
              </a:defRPr>
            </a:lvl2pPr>
          </a:lstStyle>
          <a:p>
            <a:pPr lvl="0"/>
            <a:r>
              <a:rPr lang="en-US"/>
              <a:t>Edit Master text styles</a:t>
            </a:r>
          </a:p>
          <a:p>
            <a:pPr lvl="1"/>
            <a:r>
              <a:rPr lang="en-US"/>
              <a:t>Second level</a:t>
            </a:r>
          </a:p>
        </p:txBody>
      </p:sp>
      <p:sp>
        <p:nvSpPr>
          <p:cNvPr id="14" name="Text Placeholder 12">
            <a:extLst>
              <a:ext uri="{FF2B5EF4-FFF2-40B4-BE49-F238E27FC236}">
                <a16:creationId xmlns:a16="http://schemas.microsoft.com/office/drawing/2014/main" id="{79DD7FB9-FC2F-7F4A-86CE-E4B9DAB76340}"/>
              </a:ext>
            </a:extLst>
          </p:cNvPr>
          <p:cNvSpPr>
            <a:spLocks noGrp="1"/>
          </p:cNvSpPr>
          <p:nvPr>
            <p:ph type="body" sz="quarter" idx="14"/>
          </p:nvPr>
        </p:nvSpPr>
        <p:spPr>
          <a:xfrm>
            <a:off x="4764055" y="2886941"/>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bg1"/>
                </a:solidFill>
              </a:defRPr>
            </a:lvl1pPr>
            <a:lvl2pPr marL="0" indent="0">
              <a:lnSpc>
                <a:spcPts val="1800"/>
              </a:lnSpc>
              <a:buNone/>
              <a:defRPr sz="1800">
                <a:solidFill>
                  <a:schemeClr val="bg1"/>
                </a:solidFill>
              </a:defRPr>
            </a:lvl2pPr>
          </a:lstStyle>
          <a:p>
            <a:pPr lvl="0"/>
            <a:r>
              <a:rPr lang="en-US"/>
              <a:t>Edit Master text styles</a:t>
            </a:r>
          </a:p>
        </p:txBody>
      </p:sp>
      <p:pic>
        <p:nvPicPr>
          <p:cNvPr id="19" name="Picture 18">
            <a:extLst>
              <a:ext uri="{FF2B5EF4-FFF2-40B4-BE49-F238E27FC236}">
                <a16:creationId xmlns:a16="http://schemas.microsoft.com/office/drawing/2014/main" id="{DE2E8AC0-3D3E-3C4A-990A-5698141119D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96463" y="506656"/>
            <a:ext cx="815924" cy="359212"/>
          </a:xfrm>
          <a:prstGeom prst="rect">
            <a:avLst/>
          </a:prstGeom>
        </p:spPr>
      </p:pic>
      <p:pic>
        <p:nvPicPr>
          <p:cNvPr id="9" name="Picture 8">
            <a:extLst>
              <a:ext uri="{FF2B5EF4-FFF2-40B4-BE49-F238E27FC236}">
                <a16:creationId xmlns:a16="http://schemas.microsoft.com/office/drawing/2014/main" id="{C453E73C-AB5D-144E-8573-5B8338A398C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3498573"/>
            <a:ext cx="9144000" cy="3276600"/>
          </a:xfrm>
          <a:prstGeom prst="rect">
            <a:avLst/>
          </a:prstGeom>
        </p:spPr>
      </p:pic>
      <p:pic>
        <p:nvPicPr>
          <p:cNvPr id="11" name="Picture 10">
            <a:extLst>
              <a:ext uri="{FF2B5EF4-FFF2-40B4-BE49-F238E27FC236}">
                <a16:creationId xmlns:a16="http://schemas.microsoft.com/office/drawing/2014/main" id="{89487CCE-FAF3-B94B-866E-1CD4EDD0B34D}"/>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00064" y="496517"/>
            <a:ext cx="1618698" cy="412457"/>
          </a:xfrm>
          <a:prstGeom prst="rect">
            <a:avLst/>
          </a:prstGeom>
        </p:spPr>
      </p:pic>
    </p:spTree>
    <p:extLst>
      <p:ext uri="{BB962C8B-B14F-4D97-AF65-F5344CB8AC3E}">
        <p14:creationId xmlns:p14="http://schemas.microsoft.com/office/powerpoint/2010/main" val="211531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 White - Cli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14550C9-5169-9B4D-89F4-1D3EEB289481}"/>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498762" y="3185960"/>
            <a:ext cx="8106222" cy="2904730"/>
          </a:xfrm>
          <a:prstGeom prst="rect">
            <a:avLst/>
          </a:prstGeom>
        </p:spPr>
      </p:pic>
      <p:sp>
        <p:nvSpPr>
          <p:cNvPr id="12" name="Title 1">
            <a:extLst>
              <a:ext uri="{FF2B5EF4-FFF2-40B4-BE49-F238E27FC236}">
                <a16:creationId xmlns:a16="http://schemas.microsoft.com/office/drawing/2014/main" id="{59AAB451-16EC-A34B-AF1A-9CD124B105A3}"/>
              </a:ext>
            </a:extLst>
          </p:cNvPr>
          <p:cNvSpPr>
            <a:spLocks noGrp="1"/>
          </p:cNvSpPr>
          <p:nvPr>
            <p:ph type="ctrTitle"/>
          </p:nvPr>
        </p:nvSpPr>
        <p:spPr>
          <a:xfrm>
            <a:off x="500514" y="1443787"/>
            <a:ext cx="8104471" cy="452387"/>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Master title style</a:t>
            </a:r>
          </a:p>
        </p:txBody>
      </p:sp>
      <p:sp>
        <p:nvSpPr>
          <p:cNvPr id="17" name="Subtitle 2">
            <a:extLst>
              <a:ext uri="{FF2B5EF4-FFF2-40B4-BE49-F238E27FC236}">
                <a16:creationId xmlns:a16="http://schemas.microsoft.com/office/drawing/2014/main" id="{A44FCBB3-9B3B-2F4E-8103-8B1FA453755D}"/>
              </a:ext>
            </a:extLst>
          </p:cNvPr>
          <p:cNvSpPr>
            <a:spLocks noGrp="1"/>
          </p:cNvSpPr>
          <p:nvPr>
            <p:ph type="subTitle" idx="1"/>
          </p:nvPr>
        </p:nvSpPr>
        <p:spPr>
          <a:xfrm>
            <a:off x="500513" y="1850241"/>
            <a:ext cx="8104471" cy="373196"/>
          </a:xfrm>
          <a:prstGeom prst="rect">
            <a:avLst/>
          </a:prstGeom>
        </p:spPr>
        <p:txBody>
          <a:bodyPr lIns="0" tIns="0" rIns="0" bIns="0">
            <a:noAutofit/>
          </a:bodyPr>
          <a:lstStyle>
            <a:lvl1pPr marL="0" indent="0" algn="l">
              <a:buNone/>
              <a:defRPr sz="32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8" name="Straight Connector 17">
            <a:extLst>
              <a:ext uri="{FF2B5EF4-FFF2-40B4-BE49-F238E27FC236}">
                <a16:creationId xmlns:a16="http://schemas.microsoft.com/office/drawing/2014/main" id="{5DE93320-D5F4-D14A-BF59-1C36C46C803E}"/>
              </a:ext>
            </a:extLst>
          </p:cNvPr>
          <p:cNvCxnSpPr/>
          <p:nvPr userDrawn="1"/>
        </p:nvCxnSpPr>
        <p:spPr>
          <a:xfrm>
            <a:off x="0" y="2435189"/>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Text Placeholder 12">
            <a:extLst>
              <a:ext uri="{FF2B5EF4-FFF2-40B4-BE49-F238E27FC236}">
                <a16:creationId xmlns:a16="http://schemas.microsoft.com/office/drawing/2014/main" id="{1E68236B-06B8-8D45-8C6B-0251DBDA26F0}"/>
              </a:ext>
            </a:extLst>
          </p:cNvPr>
          <p:cNvSpPr>
            <a:spLocks noGrp="1"/>
          </p:cNvSpPr>
          <p:nvPr>
            <p:ph type="body" sz="quarter" idx="13"/>
          </p:nvPr>
        </p:nvSpPr>
        <p:spPr>
          <a:xfrm>
            <a:off x="500063" y="2607809"/>
            <a:ext cx="4081462" cy="568526"/>
          </a:xfrm>
          <a:prstGeom prst="rect">
            <a:avLst/>
          </a:prstGeom>
        </p:spPr>
        <p:txBody>
          <a:bodyPr wrap="none" lIns="0" tIns="0" rIns="0" bIns="0">
            <a:noAutofit/>
          </a:bodyPr>
          <a:lstStyle>
            <a:lvl1pPr marL="0" indent="0">
              <a:lnSpc>
                <a:spcPts val="1800"/>
              </a:lnSpc>
              <a:spcBef>
                <a:spcPts val="0"/>
              </a:spcBef>
              <a:buNone/>
              <a:defRPr sz="1800" b="1">
                <a:solidFill>
                  <a:schemeClr val="accent4"/>
                </a:solidFill>
              </a:defRPr>
            </a:lvl1pPr>
            <a:lvl2pPr marL="0" indent="0">
              <a:lnSpc>
                <a:spcPts val="1800"/>
              </a:lnSpc>
              <a:buNone/>
              <a:defRPr sz="1800">
                <a:solidFill>
                  <a:schemeClr val="accent4"/>
                </a:solidFill>
              </a:defRPr>
            </a:lvl2pPr>
          </a:lstStyle>
          <a:p>
            <a:pPr lvl="0"/>
            <a:r>
              <a:rPr lang="en-US"/>
              <a:t>Edit Master text styles</a:t>
            </a:r>
          </a:p>
          <a:p>
            <a:pPr lvl="1"/>
            <a:r>
              <a:rPr lang="en-US"/>
              <a:t>Second level</a:t>
            </a:r>
          </a:p>
        </p:txBody>
      </p:sp>
      <p:sp>
        <p:nvSpPr>
          <p:cNvPr id="20" name="Text Placeholder 12">
            <a:extLst>
              <a:ext uri="{FF2B5EF4-FFF2-40B4-BE49-F238E27FC236}">
                <a16:creationId xmlns:a16="http://schemas.microsoft.com/office/drawing/2014/main" id="{C2717508-F821-2B48-8853-402FFD089E55}"/>
              </a:ext>
            </a:extLst>
          </p:cNvPr>
          <p:cNvSpPr>
            <a:spLocks noGrp="1"/>
          </p:cNvSpPr>
          <p:nvPr>
            <p:ph type="body" sz="quarter" idx="14"/>
          </p:nvPr>
        </p:nvSpPr>
        <p:spPr>
          <a:xfrm>
            <a:off x="4764055" y="2607809"/>
            <a:ext cx="3840929" cy="289392"/>
          </a:xfrm>
          <a:prstGeom prst="rect">
            <a:avLst/>
          </a:prstGeom>
        </p:spPr>
        <p:txBody>
          <a:bodyPr vert="horz" wrap="none" lIns="0" tIns="0" rIns="0" bIns="0" anchor="t" anchorCtr="0">
            <a:noAutofit/>
          </a:bodyPr>
          <a:lstStyle>
            <a:lvl1pPr marL="0" indent="0" algn="r">
              <a:lnSpc>
                <a:spcPts val="1800"/>
              </a:lnSpc>
              <a:spcBef>
                <a:spcPts val="0"/>
              </a:spcBef>
              <a:buNone/>
              <a:defRPr sz="1800" b="0">
                <a:solidFill>
                  <a:schemeClr val="accent4"/>
                </a:solidFill>
              </a:defRPr>
            </a:lvl1pPr>
            <a:lvl2pPr marL="0" indent="0">
              <a:lnSpc>
                <a:spcPts val="1800"/>
              </a:lnSpc>
              <a:buNone/>
              <a:defRPr sz="1800">
                <a:solidFill>
                  <a:schemeClr val="bg1"/>
                </a:solidFill>
              </a:defRPr>
            </a:lvl2pPr>
          </a:lstStyle>
          <a:p>
            <a:pPr lvl="0"/>
            <a:r>
              <a:rPr lang="en-US"/>
              <a:t>Edit Master text styles</a:t>
            </a:r>
          </a:p>
        </p:txBody>
      </p:sp>
      <p:pic>
        <p:nvPicPr>
          <p:cNvPr id="13" name="Picture 2" descr="Home | Hertfordshire County Council | Hertfordshire County Council">
            <a:extLst>
              <a:ext uri="{FF2B5EF4-FFF2-40B4-BE49-F238E27FC236}">
                <a16:creationId xmlns:a16="http://schemas.microsoft.com/office/drawing/2014/main" id="{705452A5-7A0B-43DB-A5B9-47645B97215B}"/>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41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 Whit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762BA6A-6F6D-A346-B090-297ACCA721C8}"/>
              </a:ext>
            </a:extLst>
          </p:cNvPr>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091414F5-EBC5-4847-A54F-6CB5DAC9C05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96463" y="507062"/>
            <a:ext cx="815924" cy="359212"/>
          </a:xfrm>
          <a:prstGeom prst="rect">
            <a:avLst/>
          </a:prstGeom>
        </p:spPr>
      </p:pic>
      <p:sp>
        <p:nvSpPr>
          <p:cNvPr id="2" name="Title 1"/>
          <p:cNvSpPr>
            <a:spLocks noGrp="1"/>
          </p:cNvSpPr>
          <p:nvPr>
            <p:ph type="ctrTitle" hasCustomPrompt="1"/>
          </p:nvPr>
        </p:nvSpPr>
        <p:spPr>
          <a:xfrm>
            <a:off x="500515" y="1722919"/>
            <a:ext cx="3634164" cy="1094460"/>
          </a:xfrm>
          <a:prstGeom prst="rect">
            <a:avLst/>
          </a:prstGeom>
        </p:spPr>
        <p:txBody>
          <a:bodyPr lIns="0" tIns="0" rIns="0" bIns="0" anchor="t" anchorCtr="0">
            <a:noAutofit/>
          </a:bodyPr>
          <a:lstStyle>
            <a:lvl1pPr algn="l">
              <a:defRPr sz="3200" b="1">
                <a:solidFill>
                  <a:schemeClr val="accent4"/>
                </a:solidFill>
                <a:latin typeface="+mn-lt"/>
              </a:defRPr>
            </a:lvl1pPr>
          </a:lstStyle>
          <a:p>
            <a:r>
              <a:rPr lang="en-US"/>
              <a:t>Click to edit </a:t>
            </a:r>
            <a:br>
              <a:rPr lang="en-US"/>
            </a:br>
            <a:r>
              <a:rPr lang="en-US"/>
              <a:t>Master title style</a:t>
            </a:r>
          </a:p>
        </p:txBody>
      </p:sp>
      <p:sp>
        <p:nvSpPr>
          <p:cNvPr id="3" name="Subtitle 2"/>
          <p:cNvSpPr>
            <a:spLocks noGrp="1"/>
          </p:cNvSpPr>
          <p:nvPr>
            <p:ph type="subTitle" idx="1"/>
          </p:nvPr>
        </p:nvSpPr>
        <p:spPr>
          <a:xfrm>
            <a:off x="500513" y="3055804"/>
            <a:ext cx="3634165" cy="373196"/>
          </a:xfrm>
          <a:prstGeom prst="rect">
            <a:avLst/>
          </a:prstGeom>
        </p:spPr>
        <p:txBody>
          <a:bodyPr lIns="0" tIns="0" rIns="0" bIns="0">
            <a:noAutofit/>
          </a:bodyPr>
          <a:lstStyle>
            <a:lvl1pPr marL="0" indent="0" algn="l">
              <a:buNone/>
              <a:defRPr sz="32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0" name="Picture 9">
            <a:extLst>
              <a:ext uri="{FF2B5EF4-FFF2-40B4-BE49-F238E27FC236}">
                <a16:creationId xmlns:a16="http://schemas.microsoft.com/office/drawing/2014/main" id="{48D4B7CA-41EB-0541-8D51-62BB164632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834800" y="1371600"/>
            <a:ext cx="3773868" cy="5590800"/>
          </a:xfrm>
          <a:prstGeom prst="rect">
            <a:avLst/>
          </a:prstGeom>
        </p:spPr>
      </p:pic>
    </p:spTree>
    <p:extLst>
      <p:ext uri="{BB962C8B-B14F-4D97-AF65-F5344CB8AC3E}">
        <p14:creationId xmlns:p14="http://schemas.microsoft.com/office/powerpoint/2010/main" val="1221425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cxnSp>
        <p:nvCxnSpPr>
          <p:cNvPr id="16" name="Straight Connector 15">
            <a:extLst>
              <a:ext uri="{FF2B5EF4-FFF2-40B4-BE49-F238E27FC236}">
                <a16:creationId xmlns:a16="http://schemas.microsoft.com/office/drawing/2014/main" id="{5B765E1D-5BFD-EA4E-9C7E-28F8B1E966B1}"/>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9A650D7-663E-A949-9ECA-6944F348A9B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Slide Number Placeholder 1">
            <a:extLst>
              <a:ext uri="{FF2B5EF4-FFF2-40B4-BE49-F238E27FC236}">
                <a16:creationId xmlns:a16="http://schemas.microsoft.com/office/drawing/2014/main" id="{13CBAB1E-DE43-4E53-83D3-08CB404119F8}"/>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
        <p:nvSpPr>
          <p:cNvPr id="2" name="TextBox 1">
            <a:extLst>
              <a:ext uri="{FF2B5EF4-FFF2-40B4-BE49-F238E27FC236}">
                <a16:creationId xmlns:a16="http://schemas.microsoft.com/office/drawing/2014/main" id="{0B517FF0-D14E-4272-99D9-52641080C951}"/>
              </a:ext>
            </a:extLst>
          </p:cNvPr>
          <p:cNvSpPr txBox="1"/>
          <p:nvPr userDrawn="1"/>
        </p:nvSpPr>
        <p:spPr>
          <a:xfrm>
            <a:off x="8556860" y="6466901"/>
            <a:ext cx="499006" cy="276999"/>
          </a:xfrm>
          <a:prstGeom prst="rect">
            <a:avLst/>
          </a:prstGeom>
          <a:noFill/>
        </p:spPr>
        <p:txBody>
          <a:bodyPr wrap="square" rtlCol="0">
            <a:spAutoFit/>
          </a:bodyPr>
          <a:lstStyle/>
          <a:p>
            <a:fld id="{ADE02ED7-E361-4DD1-B5D5-DDFC49D41789}" type="slidenum">
              <a:rPr lang="en-GB" sz="1200" smtClean="0">
                <a:solidFill>
                  <a:schemeClr val="bg1">
                    <a:lumMod val="65000"/>
                  </a:schemeClr>
                </a:solidFill>
              </a:rPr>
              <a:t>‹#›</a:t>
            </a:fld>
            <a:endParaRPr lang="en-GB" sz="1200">
              <a:solidFill>
                <a:schemeClr val="bg1">
                  <a:lumMod val="65000"/>
                </a:schemeClr>
              </a:solidFill>
            </a:endParaRPr>
          </a:p>
        </p:txBody>
      </p:sp>
      <p:pic>
        <p:nvPicPr>
          <p:cNvPr id="1026" name="Picture 2" descr="Home | Hertfordshire County Council | Hertfordshire County Council">
            <a:extLst>
              <a:ext uri="{FF2B5EF4-FFF2-40B4-BE49-F238E27FC236}">
                <a16:creationId xmlns:a16="http://schemas.microsoft.com/office/drawing/2014/main" id="{63072912-4D3E-4ECC-9590-577B1F8DCE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65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gram slide - pie">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FB0717A9-5ED9-C542-81BF-404F915C7936}"/>
              </a:ext>
            </a:extLst>
          </p:cNvPr>
          <p:cNvGraphicFramePr/>
          <p:nvPr userDrawn="1">
            <p:extLst>
              <p:ext uri="{D42A27DB-BD31-4B8C-83A1-F6EECF244321}">
                <p14:modId xmlns:p14="http://schemas.microsoft.com/office/powerpoint/2010/main" val="2118718301"/>
              </p:ext>
            </p:extLst>
          </p:nvPr>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5" name="Chart Placeholder 4">
            <a:extLst>
              <a:ext uri="{FF2B5EF4-FFF2-40B4-BE49-F238E27FC236}">
                <a16:creationId xmlns:a16="http://schemas.microsoft.com/office/drawing/2014/main" id="{D7E535E8-E317-BE44-81E2-FF0AA64648BB}"/>
              </a:ext>
            </a:extLst>
          </p:cNvPr>
          <p:cNvSpPr>
            <a:spLocks noGrp="1"/>
          </p:cNvSpPr>
          <p:nvPr>
            <p:ph type="chart" sz="quarter" idx="12"/>
          </p:nvPr>
        </p:nvSpPr>
        <p:spPr>
          <a:xfrm>
            <a:off x="4331366" y="1715486"/>
            <a:ext cx="4280821" cy="4152460"/>
          </a:xfrm>
          <a:prstGeom prst="rect">
            <a:avLst/>
          </a:prstGeom>
        </p:spPr>
        <p:txBody>
          <a:bodyPr/>
          <a:lstStyle/>
          <a:p>
            <a:endParaRPr lang="en-US"/>
          </a:p>
        </p:txBody>
      </p:sp>
      <p:cxnSp>
        <p:nvCxnSpPr>
          <p:cNvPr id="16" name="Straight Connector 15">
            <a:extLst>
              <a:ext uri="{FF2B5EF4-FFF2-40B4-BE49-F238E27FC236}">
                <a16:creationId xmlns:a16="http://schemas.microsoft.com/office/drawing/2014/main" id="{18A7593F-70C7-674E-93AC-E3981FFFC1D2}"/>
              </a:ext>
            </a:extLst>
          </p:cNvPr>
          <p:cNvCxnSpPr>
            <a:cxnSpLocks/>
          </p:cNvCxnSpPr>
          <p:nvPr userDrawn="1"/>
        </p:nvCxnSpPr>
        <p:spPr>
          <a:xfrm>
            <a:off x="471487" y="6073540"/>
            <a:ext cx="814090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 Placeholder 5">
            <a:extLst>
              <a:ext uri="{FF2B5EF4-FFF2-40B4-BE49-F238E27FC236}">
                <a16:creationId xmlns:a16="http://schemas.microsoft.com/office/drawing/2014/main" id="{CA42EA96-21A9-6D40-BB0B-6C179D5FDE14}"/>
              </a:ext>
            </a:extLst>
          </p:cNvPr>
          <p:cNvSpPr>
            <a:spLocks noGrp="1"/>
          </p:cNvSpPr>
          <p:nvPr>
            <p:ph type="body" sz="quarter" idx="14"/>
          </p:nvPr>
        </p:nvSpPr>
        <p:spPr>
          <a:xfrm>
            <a:off x="485775" y="1720735"/>
            <a:ext cx="3845591" cy="4147211"/>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sp>
        <p:nvSpPr>
          <p:cNvPr id="13" name="Rectangle 12">
            <a:extLst>
              <a:ext uri="{FF2B5EF4-FFF2-40B4-BE49-F238E27FC236}">
                <a16:creationId xmlns:a16="http://schemas.microsoft.com/office/drawing/2014/main" id="{E4AAF854-B0CD-E940-A9AB-FFA237AE4061}"/>
              </a:ext>
            </a:extLst>
          </p:cNvPr>
          <p:cNvSpPr/>
          <p:nvPr userDrawn="1"/>
        </p:nvSpPr>
        <p:spPr>
          <a:xfrm>
            <a:off x="0" y="0"/>
            <a:ext cx="9144000" cy="1029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7">
            <a:extLst>
              <a:ext uri="{FF2B5EF4-FFF2-40B4-BE49-F238E27FC236}">
                <a16:creationId xmlns:a16="http://schemas.microsoft.com/office/drawing/2014/main" id="{18C661FD-203A-E348-B628-5895B52CE9DA}"/>
              </a:ext>
            </a:extLst>
          </p:cNvPr>
          <p:cNvSpPr>
            <a:spLocks noGrp="1"/>
          </p:cNvSpPr>
          <p:nvPr>
            <p:ph type="body" sz="quarter" idx="15"/>
          </p:nvPr>
        </p:nvSpPr>
        <p:spPr>
          <a:xfrm>
            <a:off x="509588" y="0"/>
            <a:ext cx="8047271" cy="1029903"/>
          </a:xfrm>
          <a:prstGeom prst="rect">
            <a:avLst/>
          </a:prstGeom>
        </p:spPr>
        <p:txBody>
          <a:bodyPr lIns="0" tIns="0" rIns="0" bIns="0" anchor="ctr">
            <a:normAutofit/>
          </a:bodyPr>
          <a:lstStyle>
            <a:lvl1pPr marL="0" indent="0" algn="l" rtl="0">
              <a:spcBef>
                <a:spcPts val="0"/>
              </a:spcBef>
              <a:buFontTx/>
              <a:buNone/>
              <a:defRPr sz="3600" b="1">
                <a:solidFill>
                  <a:schemeClr val="accent4"/>
                </a:solidFill>
              </a:defRPr>
            </a:lvl1pPr>
            <a:lvl2pPr marL="0" indent="0" algn="l" rtl="0">
              <a:spcBef>
                <a:spcPts val="0"/>
              </a:spcBef>
              <a:buFontTx/>
              <a:buNone/>
              <a:defRPr>
                <a:solidFill>
                  <a:schemeClr val="bg1"/>
                </a:solidFill>
              </a:defRPr>
            </a:lvl2pPr>
          </a:lstStyle>
          <a:p>
            <a:pPr lvl="0"/>
            <a:r>
              <a:rPr lang="en-US"/>
              <a:t>Edit Master text styles</a:t>
            </a:r>
          </a:p>
        </p:txBody>
      </p:sp>
      <p:cxnSp>
        <p:nvCxnSpPr>
          <p:cNvPr id="17" name="Straight Connector 16">
            <a:extLst>
              <a:ext uri="{FF2B5EF4-FFF2-40B4-BE49-F238E27FC236}">
                <a16:creationId xmlns:a16="http://schemas.microsoft.com/office/drawing/2014/main" id="{EB6E7EB1-82DB-2345-94FD-72EA0BBC355A}"/>
              </a:ext>
            </a:extLst>
          </p:cNvPr>
          <p:cNvCxnSpPr/>
          <p:nvPr userDrawn="1"/>
        </p:nvCxnSpPr>
        <p:spPr>
          <a:xfrm>
            <a:off x="0" y="102990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Slide Number Placeholder 1">
            <a:extLst>
              <a:ext uri="{FF2B5EF4-FFF2-40B4-BE49-F238E27FC236}">
                <a16:creationId xmlns:a16="http://schemas.microsoft.com/office/drawing/2014/main" id="{0D15F971-48DF-4C02-A023-B083B8AB437C}"/>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pic>
        <p:nvPicPr>
          <p:cNvPr id="14" name="Picture 2" descr="Home | Hertfordshire County Council | Hertfordshire County Council">
            <a:extLst>
              <a:ext uri="{FF2B5EF4-FFF2-40B4-BE49-F238E27FC236}">
                <a16:creationId xmlns:a16="http://schemas.microsoft.com/office/drawing/2014/main" id="{ADA99E54-1CE6-4A93-8328-74BA2173234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83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2330790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434256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Section Title - Blu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4F30DA-BF5A-8143-ADF9-F77014F89D02}"/>
              </a:ext>
            </a:extLst>
          </p:cNvPr>
          <p:cNvSpPr/>
          <p:nvPr userDrawn="1"/>
        </p:nvSpPr>
        <p:spPr>
          <a:xfrm>
            <a:off x="-9525" y="5"/>
            <a:ext cx="9153525" cy="6857996"/>
          </a:xfrm>
          <a:prstGeom prst="rect">
            <a:avLst/>
          </a:prstGeom>
          <a:gradFill flip="none" rotWithShape="1">
            <a:gsLst>
              <a:gs pos="67000">
                <a:srgbClr val="0C72A9"/>
              </a:gs>
              <a:gs pos="0">
                <a:schemeClr val="accent4"/>
              </a:gs>
              <a:gs pos="10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 </a:t>
            </a:r>
          </a:p>
        </p:txBody>
      </p:sp>
      <p:pic>
        <p:nvPicPr>
          <p:cNvPr id="14" name="Picture 13">
            <a:extLst>
              <a:ext uri="{FF2B5EF4-FFF2-40B4-BE49-F238E27FC236}">
                <a16:creationId xmlns:a16="http://schemas.microsoft.com/office/drawing/2014/main" id="{7405C455-064E-F946-9D48-EAC8CA97C3F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27582" y="1267200"/>
            <a:ext cx="2877409" cy="5681312"/>
          </a:xfrm>
          <a:prstGeom prst="rect">
            <a:avLst/>
          </a:prstGeom>
        </p:spPr>
      </p:pic>
      <p:sp>
        <p:nvSpPr>
          <p:cNvPr id="16" name="Title 1">
            <a:extLst>
              <a:ext uri="{FF2B5EF4-FFF2-40B4-BE49-F238E27FC236}">
                <a16:creationId xmlns:a16="http://schemas.microsoft.com/office/drawing/2014/main" id="{736A100B-3AAA-0048-B189-578D71BA15C9}"/>
              </a:ext>
            </a:extLst>
          </p:cNvPr>
          <p:cNvSpPr>
            <a:spLocks noGrp="1"/>
          </p:cNvSpPr>
          <p:nvPr>
            <p:ph type="ctrTitle" hasCustomPrompt="1"/>
          </p:nvPr>
        </p:nvSpPr>
        <p:spPr>
          <a:xfrm>
            <a:off x="500515" y="2297225"/>
            <a:ext cx="3634164" cy="1459280"/>
          </a:xfrm>
          <a:prstGeom prst="rect">
            <a:avLst/>
          </a:prstGeom>
        </p:spPr>
        <p:txBody>
          <a:bodyPr lIns="0" tIns="0" rIns="0" bIns="0" anchor="t" anchorCtr="0">
            <a:noAutofit/>
          </a:bodyPr>
          <a:lstStyle>
            <a:lvl1pPr algn="l">
              <a:defRPr sz="3200" b="1">
                <a:solidFill>
                  <a:schemeClr val="bg1"/>
                </a:solidFill>
                <a:latin typeface="+mn-lt"/>
              </a:defRPr>
            </a:lvl1pPr>
          </a:lstStyle>
          <a:p>
            <a:r>
              <a:rPr lang="en-US"/>
              <a:t>Click to edit </a:t>
            </a:r>
            <a:br>
              <a:rPr lang="en-US"/>
            </a:br>
            <a:r>
              <a:rPr lang="en-US"/>
              <a:t>Master title style</a:t>
            </a:r>
          </a:p>
        </p:txBody>
      </p:sp>
      <p:sp>
        <p:nvSpPr>
          <p:cNvPr id="18" name="Subtitle 2">
            <a:extLst>
              <a:ext uri="{FF2B5EF4-FFF2-40B4-BE49-F238E27FC236}">
                <a16:creationId xmlns:a16="http://schemas.microsoft.com/office/drawing/2014/main" id="{A259A9A0-EAAE-4C44-82D8-8A45F1172985}"/>
              </a:ext>
            </a:extLst>
          </p:cNvPr>
          <p:cNvSpPr>
            <a:spLocks noGrp="1"/>
          </p:cNvSpPr>
          <p:nvPr>
            <p:ph type="subTitle" idx="1"/>
          </p:nvPr>
        </p:nvSpPr>
        <p:spPr>
          <a:xfrm>
            <a:off x="500520" y="4074409"/>
            <a:ext cx="3634165" cy="497595"/>
          </a:xfrm>
          <a:prstGeom prst="rect">
            <a:avLst/>
          </a:prstGeom>
        </p:spPr>
        <p:txBody>
          <a:bodyPr lIns="0" tIns="0" rIns="0" bIns="0">
            <a:noAutofit/>
          </a:bodyPr>
          <a:lstStyle>
            <a:lvl1pPr marL="0" indent="0" algn="l">
              <a:buNone/>
              <a:defRPr sz="3200">
                <a:solidFill>
                  <a:schemeClr val="tx2"/>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p>
        </p:txBody>
      </p:sp>
    </p:spTree>
    <p:extLst>
      <p:ext uri="{BB962C8B-B14F-4D97-AF65-F5344CB8AC3E}">
        <p14:creationId xmlns:p14="http://schemas.microsoft.com/office/powerpoint/2010/main" val="3686642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ext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9012E3E7-5047-8144-89A0-6116714CAEFA}"/>
              </a:ext>
            </a:extLst>
          </p:cNvPr>
          <p:cNvSpPr>
            <a:spLocks noGrp="1"/>
          </p:cNvSpPr>
          <p:nvPr>
            <p:ph type="body" sz="quarter" idx="12"/>
          </p:nvPr>
        </p:nvSpPr>
        <p:spPr>
          <a:xfrm>
            <a:off x="509588" y="0"/>
            <a:ext cx="8047271"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sp>
        <p:nvSpPr>
          <p:cNvPr id="15" name="Text Placeholder 5">
            <a:extLst>
              <a:ext uri="{FF2B5EF4-FFF2-40B4-BE49-F238E27FC236}">
                <a16:creationId xmlns:a16="http://schemas.microsoft.com/office/drawing/2014/main" id="{D89E18C5-4281-A14A-8C25-A10134EC1E87}"/>
              </a:ext>
            </a:extLst>
          </p:cNvPr>
          <p:cNvSpPr>
            <a:spLocks noGrp="1"/>
          </p:cNvSpPr>
          <p:nvPr>
            <p:ph type="body" sz="quarter" idx="14"/>
          </p:nvPr>
        </p:nvSpPr>
        <p:spPr>
          <a:xfrm>
            <a:off x="485775" y="1720735"/>
            <a:ext cx="8126611" cy="4347555"/>
          </a:xfrm>
          <a:prstGeom prst="rect">
            <a:avLst/>
          </a:prstGeom>
        </p:spPr>
        <p:txBody>
          <a:bodyPr lIns="0" tIns="0" rIns="0" bIns="0"/>
          <a:lstStyle>
            <a:lvl1pPr marL="0" indent="0">
              <a:buNone/>
              <a:defRPr sz="2000">
                <a:solidFill>
                  <a:schemeClr val="accent4"/>
                </a:solidFill>
              </a:defRPr>
            </a:lvl1pPr>
            <a:lvl2pPr marL="361800" indent="-180000" defTabSz="698400">
              <a:buClr>
                <a:schemeClr val="accent1"/>
              </a:buClr>
              <a:buFont typeface="Arial" panose="020B0604020202020204" pitchFamily="34" charset="0"/>
              <a:buChar char="•"/>
              <a:defRPr sz="2000">
                <a:solidFill>
                  <a:schemeClr val="accent4"/>
                </a:solidFill>
              </a:defRPr>
            </a:lvl2pPr>
            <a:lvl3pPr marL="540000" indent="-180000">
              <a:buClr>
                <a:schemeClr val="bg1">
                  <a:lumMod val="75000"/>
                </a:schemeClr>
              </a:buClr>
              <a:defRPr sz="2000">
                <a:solidFill>
                  <a:schemeClr val="accent4"/>
                </a:solidFill>
              </a:defRPr>
            </a:lvl3pPr>
            <a:lvl4pPr>
              <a:defRPr sz="2000">
                <a:solidFill>
                  <a:schemeClr val="accent4"/>
                </a:solidFill>
              </a:defRPr>
            </a:lvl4pPr>
            <a:lvl5pPr>
              <a:defRPr sz="2000">
                <a:solidFill>
                  <a:schemeClr val="accent4"/>
                </a:solidFill>
              </a:defRPr>
            </a:lvl5pPr>
          </a:lstStyle>
          <a:p>
            <a:pPr lvl="0"/>
            <a:r>
              <a:rPr lang="en-US"/>
              <a:t>Edit Master text styles</a:t>
            </a:r>
          </a:p>
          <a:p>
            <a:pPr lvl="1"/>
            <a:r>
              <a:rPr lang="en-US"/>
              <a:t>Second level</a:t>
            </a:r>
          </a:p>
          <a:p>
            <a:pPr lvl="2"/>
            <a:r>
              <a:rPr lang="en-US"/>
              <a:t>Third level</a:t>
            </a:r>
          </a:p>
        </p:txBody>
      </p:sp>
      <p:pic>
        <p:nvPicPr>
          <p:cNvPr id="2" name="Picture 2" descr="Home | Hertfordshire County Council | Hertfordshire County Council">
            <a:extLst>
              <a:ext uri="{FF2B5EF4-FFF2-40B4-BE49-F238E27FC236}">
                <a16:creationId xmlns:a16="http://schemas.microsoft.com/office/drawing/2014/main" id="{6BF4C589-AB86-1DEA-ADF8-EE1871CA823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62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Diagram slide - pi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6AAF4C-47A7-A34E-8832-0EAC85175E78}"/>
              </a:ext>
            </a:extLst>
          </p:cNvPr>
          <p:cNvSpPr/>
          <p:nvPr userDrawn="1"/>
        </p:nvSpPr>
        <p:spPr>
          <a:xfrm>
            <a:off x="0" y="0"/>
            <a:ext cx="9144000" cy="139565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Chart 1">
            <a:extLst>
              <a:ext uri="{FF2B5EF4-FFF2-40B4-BE49-F238E27FC236}">
                <a16:creationId xmlns:a16="http://schemas.microsoft.com/office/drawing/2014/main" id="{FB0717A9-5ED9-C542-81BF-404F915C7936}"/>
              </a:ext>
            </a:extLst>
          </p:cNvPr>
          <p:cNvGraphicFramePr/>
          <p:nvPr userDrawn="1"/>
        </p:nvGraphicFramePr>
        <p:xfrm>
          <a:off x="4331368" y="1739077"/>
          <a:ext cx="4485371" cy="4271025"/>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 Placeholder 7">
            <a:extLst>
              <a:ext uri="{FF2B5EF4-FFF2-40B4-BE49-F238E27FC236}">
                <a16:creationId xmlns:a16="http://schemas.microsoft.com/office/drawing/2014/main" id="{FF173160-C382-4B43-81A4-D41B70CF5FDE}"/>
              </a:ext>
            </a:extLst>
          </p:cNvPr>
          <p:cNvSpPr>
            <a:spLocks noGrp="1"/>
          </p:cNvSpPr>
          <p:nvPr>
            <p:ph type="body" sz="quarter" idx="13" hasCustomPrompt="1"/>
          </p:nvPr>
        </p:nvSpPr>
        <p:spPr>
          <a:xfrm>
            <a:off x="509588" y="0"/>
            <a:ext cx="8102600" cy="1395413"/>
          </a:xfrm>
          <a:prstGeom prst="rect">
            <a:avLst/>
          </a:prstGeom>
        </p:spPr>
        <p:txBody>
          <a:bodyPr lIns="0" tIns="0" rIns="0" bIns="0" anchor="ctr">
            <a:normAutofit/>
          </a:bodyPr>
          <a:lstStyle>
            <a:lvl1pPr marL="0" indent="0" algn="l" rtl="0">
              <a:spcBef>
                <a:spcPts val="0"/>
              </a:spcBef>
              <a:buFontTx/>
              <a:buNone/>
              <a:defRPr sz="3600" b="1">
                <a:solidFill>
                  <a:schemeClr val="bg1"/>
                </a:solidFill>
              </a:defRPr>
            </a:lvl1pPr>
            <a:lvl2pPr marL="0" indent="0" algn="l" rtl="0">
              <a:spcBef>
                <a:spcPts val="0"/>
              </a:spcBef>
              <a:buFontTx/>
              <a:buNone/>
              <a:defRPr>
                <a:solidFill>
                  <a:schemeClr val="bg1"/>
                </a:solidFill>
              </a:defRPr>
            </a:lvl2pPr>
          </a:lstStyle>
          <a:p>
            <a:pPr lvl="0"/>
            <a:r>
              <a:rPr lang="en-US"/>
              <a:t>Edit Master text styles</a:t>
            </a:r>
          </a:p>
        </p:txBody>
      </p:sp>
      <p:pic>
        <p:nvPicPr>
          <p:cNvPr id="3" name="Picture 2" descr="Home | Hertfordshire County Council | Hertfordshire County Council">
            <a:extLst>
              <a:ext uri="{FF2B5EF4-FFF2-40B4-BE49-F238E27FC236}">
                <a16:creationId xmlns:a16="http://schemas.microsoft.com/office/drawing/2014/main" id="{D1AE48F9-4A55-81E3-8B56-2856FCB2A74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939224" y="6155051"/>
            <a:ext cx="1187998" cy="623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526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76A3CB-01B4-4785-AFE5-255BAC05BBF0}"/>
              </a:ext>
            </a:extLst>
          </p:cNvPr>
          <p:cNvSpPr>
            <a:spLocks noGrp="1"/>
          </p:cNvSpPr>
          <p:nvPr>
            <p:ph type="sldNum" sz="quarter" idx="4"/>
          </p:nvPr>
        </p:nvSpPr>
        <p:spPr>
          <a:xfrm>
            <a:off x="3540919" y="6332538"/>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2475F5D-96AB-474B-8569-A5372A7BF729}" type="slidenum">
              <a:rPr lang="en-GB" smtClean="0"/>
              <a:pPr/>
              <a:t>‹#›</a:t>
            </a:fld>
            <a:endParaRPr lang="en-GB"/>
          </a:p>
        </p:txBody>
      </p:sp>
    </p:spTree>
    <p:extLst>
      <p:ext uri="{BB962C8B-B14F-4D97-AF65-F5344CB8AC3E}">
        <p14:creationId xmlns:p14="http://schemas.microsoft.com/office/powerpoint/2010/main" val="12834646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mailto:vsend@hertfordshire.gov.uk"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hyperlink" Target="mailto:support@unifybusines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9764" y="723570"/>
            <a:ext cx="8104471" cy="1351720"/>
          </a:xfrm>
        </p:spPr>
        <p:txBody>
          <a:bodyPr>
            <a:noAutofit/>
          </a:bodyPr>
          <a:lstStyle/>
          <a:p>
            <a:pPr algn="ctr">
              <a:lnSpc>
                <a:spcPct val="150000"/>
              </a:lnSpc>
            </a:pPr>
            <a:r>
              <a:rPr lang="en-US" dirty="0">
                <a:latin typeface="Calibri" panose="020F0502020204030204" pitchFamily="34" charset="0"/>
                <a:cs typeface="Calibri" panose="020F0502020204030204" pitchFamily="34" charset="0"/>
              </a:rPr>
              <a:t>Hertfordshire Valuing SEND</a:t>
            </a:r>
            <a:br>
              <a:rPr lang="en-US"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Needs Profiles and Focused Intervention Funding</a:t>
            </a:r>
            <a:br>
              <a:rPr lang="en-GB"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07105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9764" y="723570"/>
            <a:ext cx="8104471" cy="1351720"/>
          </a:xfrm>
        </p:spPr>
        <p:txBody>
          <a:bodyPr>
            <a:noAutofit/>
          </a:bodyPr>
          <a:lstStyle/>
          <a:p>
            <a:pPr algn="ctr">
              <a:lnSpc>
                <a:spcPct val="100000"/>
              </a:lnSpc>
            </a:pPr>
            <a:r>
              <a:rPr lang="en-US" sz="1800" dirty="0">
                <a:latin typeface="Calibri" panose="020F0502020204030204" pitchFamily="34" charset="0"/>
                <a:cs typeface="Calibri" panose="020F0502020204030204" pitchFamily="34" charset="0"/>
              </a:rPr>
              <a:t>Katy Alexander</a:t>
            </a:r>
            <a:br>
              <a:rPr lang="en-US" sz="1800" b="0" dirty="0">
                <a:latin typeface="Calibri" panose="020F0502020204030204" pitchFamily="34" charset="0"/>
                <a:cs typeface="Calibri" panose="020F0502020204030204" pitchFamily="34" charset="0"/>
              </a:rPr>
            </a:br>
            <a:r>
              <a:rPr lang="en-US" sz="1800" b="0" dirty="0">
                <a:latin typeface="Calibri" panose="020F0502020204030204" pitchFamily="34" charset="0"/>
                <a:cs typeface="Calibri" panose="020F0502020204030204" pitchFamily="34" charset="0"/>
              </a:rPr>
              <a:t>SEND Information, Advice and Guidance Officer</a:t>
            </a:r>
            <a:br>
              <a:rPr lang="en-US" sz="1800" b="0" dirty="0">
                <a:latin typeface="Calibri" panose="020F0502020204030204" pitchFamily="34" charset="0"/>
                <a:cs typeface="Calibri" panose="020F0502020204030204" pitchFamily="34" charset="0"/>
              </a:rPr>
            </a:br>
            <a:r>
              <a:rPr lang="en-US" sz="1800" b="0" dirty="0">
                <a:latin typeface="Calibri" panose="020F0502020204030204" pitchFamily="34" charset="0"/>
                <a:cs typeface="Calibri" panose="020F0502020204030204" pitchFamily="34" charset="0"/>
              </a:rPr>
              <a:t>SEND Implementation and Statutory Assessment Team</a:t>
            </a:r>
            <a:br>
              <a:rPr lang="en-US" sz="1800" b="0" dirty="0">
                <a:latin typeface="Calibri" panose="020F0502020204030204" pitchFamily="34" charset="0"/>
                <a:cs typeface="Calibri" panose="020F0502020204030204" pitchFamily="34" charset="0"/>
              </a:rPr>
            </a:br>
            <a:br>
              <a:rPr lang="en-US" sz="1800" b="0" dirty="0">
                <a:latin typeface="Calibri" panose="020F0502020204030204" pitchFamily="34" charset="0"/>
                <a:cs typeface="Calibri" panose="020F0502020204030204" pitchFamily="34" charset="0"/>
              </a:rPr>
            </a:br>
            <a:r>
              <a:rPr lang="en-US" sz="1800" b="0" dirty="0">
                <a:latin typeface="Calibri" panose="020F0502020204030204" pitchFamily="34" charset="0"/>
                <a:cs typeface="Calibri" panose="020F0502020204030204" pitchFamily="34" charset="0"/>
              </a:rPr>
              <a:t>…and Hertfordshire VSEND delivery lead!</a:t>
            </a:r>
            <a:br>
              <a:rPr lang="en-US" sz="1800" b="0" dirty="0">
                <a:latin typeface="Calibri" panose="020F0502020204030204" pitchFamily="34" charset="0"/>
                <a:cs typeface="Calibri" panose="020F0502020204030204" pitchFamily="34" charset="0"/>
              </a:rPr>
            </a:br>
            <a:br>
              <a:rPr lang="en-US" sz="1800" b="0" dirty="0">
                <a:latin typeface="Calibri" panose="020F0502020204030204" pitchFamily="34" charset="0"/>
                <a:cs typeface="Calibri" panose="020F0502020204030204" pitchFamily="34" charset="0"/>
              </a:rPr>
            </a:br>
            <a:br>
              <a:rPr lang="en-US" sz="1800" b="0" dirty="0">
                <a:latin typeface="Calibri" panose="020F0502020204030204" pitchFamily="34" charset="0"/>
                <a:cs typeface="Calibri" panose="020F0502020204030204" pitchFamily="34" charset="0"/>
              </a:rPr>
            </a:br>
            <a:r>
              <a:rPr lang="en-US" sz="1800" dirty="0">
                <a:latin typeface="Calibri" panose="020F0502020204030204" pitchFamily="34" charset="0"/>
                <a:cs typeface="Calibri" panose="020F0502020204030204" pitchFamily="34" charset="0"/>
              </a:rPr>
              <a:t>katy.alexander@hertfordshire.gov.uk</a:t>
            </a:r>
            <a:endParaRPr lang="en-US" sz="1800"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28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C351C7-DB56-36F4-42C9-05D51627DC09}"/>
              </a:ext>
            </a:extLst>
          </p:cNvPr>
          <p:cNvSpPr>
            <a:spLocks noGrp="1"/>
          </p:cNvSpPr>
          <p:nvPr>
            <p:ph type="body" sz="quarter" idx="12"/>
          </p:nvPr>
        </p:nvSpPr>
        <p:spPr/>
        <p:txBody>
          <a:bodyPr/>
          <a:lstStyle/>
          <a:p>
            <a:r>
              <a:rPr lang="en-GB" dirty="0"/>
              <a:t>Valuing SEND </a:t>
            </a:r>
            <a:r>
              <a:rPr lang="en-GB" dirty="0">
                <a:solidFill>
                  <a:schemeClr val="bg2"/>
                </a:solidFill>
              </a:rPr>
              <a:t>|</a:t>
            </a:r>
            <a:r>
              <a:rPr lang="en-GB" dirty="0"/>
              <a:t> </a:t>
            </a:r>
            <a:r>
              <a:rPr lang="en-GB" b="0" dirty="0"/>
              <a:t>Today’s objectives</a:t>
            </a:r>
          </a:p>
        </p:txBody>
      </p:sp>
      <p:sp>
        <p:nvSpPr>
          <p:cNvPr id="4" name="Rectangle: Rounded Corners 3">
            <a:extLst>
              <a:ext uri="{FF2B5EF4-FFF2-40B4-BE49-F238E27FC236}">
                <a16:creationId xmlns:a16="http://schemas.microsoft.com/office/drawing/2014/main" id="{2757DC41-6A1C-123E-6883-F98F0DA1D9BF}"/>
              </a:ext>
            </a:extLst>
          </p:cNvPr>
          <p:cNvSpPr/>
          <p:nvPr/>
        </p:nvSpPr>
        <p:spPr>
          <a:xfrm>
            <a:off x="429370" y="1300038"/>
            <a:ext cx="8404529" cy="425792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2800" dirty="0"/>
              <a:t>When is it useful to complete a profile in VSEND?</a:t>
            </a:r>
          </a:p>
          <a:p>
            <a:pPr marL="285750" indent="-285750">
              <a:buFont typeface="Arial" panose="020B0604020202020204" pitchFamily="34" charset="0"/>
              <a:buChar char="•"/>
            </a:pPr>
            <a:r>
              <a:rPr lang="en-GB" sz="2800" dirty="0"/>
              <a:t>How do I make a child profile?</a:t>
            </a:r>
          </a:p>
          <a:p>
            <a:pPr marL="285750" indent="-285750">
              <a:buFont typeface="Arial" panose="020B0604020202020204" pitchFamily="34" charset="0"/>
              <a:buChar char="•"/>
            </a:pPr>
            <a:r>
              <a:rPr lang="en-GB" sz="2800" dirty="0"/>
              <a:t>How can I incorporate a profile into APDR and other cycles of school support?</a:t>
            </a:r>
          </a:p>
          <a:p>
            <a:pPr marL="285750" indent="-285750">
              <a:buFont typeface="Arial" panose="020B0604020202020204" pitchFamily="34" charset="0"/>
              <a:buChar char="•"/>
            </a:pPr>
            <a:r>
              <a:rPr lang="en-GB" sz="2800" dirty="0"/>
              <a:t>What can I do with the profile?</a:t>
            </a:r>
          </a:p>
          <a:p>
            <a:pPr marL="285750" indent="-285750">
              <a:buFont typeface="Arial" panose="020B0604020202020204" pitchFamily="34" charset="0"/>
              <a:buChar char="•"/>
            </a:pPr>
            <a:r>
              <a:rPr lang="en-GB" sz="2800" dirty="0"/>
              <a:t>When are child profiles needed (for assessments, referrals etc)?</a:t>
            </a:r>
          </a:p>
          <a:p>
            <a:pPr marL="285750" indent="-285750">
              <a:buFont typeface="Arial" panose="020B0604020202020204" pitchFamily="34" charset="0"/>
              <a:buChar char="•"/>
            </a:pPr>
            <a:r>
              <a:rPr lang="en-GB" sz="2800" dirty="0"/>
              <a:t>How can it support my FIF request?</a:t>
            </a:r>
          </a:p>
        </p:txBody>
      </p:sp>
    </p:spTree>
    <p:extLst>
      <p:ext uri="{BB962C8B-B14F-4D97-AF65-F5344CB8AC3E}">
        <p14:creationId xmlns:p14="http://schemas.microsoft.com/office/powerpoint/2010/main" val="1255743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C351C7-DB56-36F4-42C9-05D51627DC09}"/>
              </a:ext>
            </a:extLst>
          </p:cNvPr>
          <p:cNvSpPr>
            <a:spLocks noGrp="1"/>
          </p:cNvSpPr>
          <p:nvPr>
            <p:ph type="body" sz="quarter" idx="12"/>
          </p:nvPr>
        </p:nvSpPr>
        <p:spPr/>
        <p:txBody>
          <a:bodyPr/>
          <a:lstStyle/>
          <a:p>
            <a:r>
              <a:rPr lang="en-GB" dirty="0"/>
              <a:t>Valuing SEND </a:t>
            </a:r>
            <a:r>
              <a:rPr lang="en-GB" dirty="0">
                <a:solidFill>
                  <a:schemeClr val="bg2"/>
                </a:solidFill>
              </a:rPr>
              <a:t>|</a:t>
            </a:r>
            <a:r>
              <a:rPr lang="en-GB" dirty="0"/>
              <a:t> </a:t>
            </a:r>
            <a:r>
              <a:rPr lang="en-GB" b="0" dirty="0"/>
              <a:t>When is it useful?</a:t>
            </a:r>
          </a:p>
        </p:txBody>
      </p:sp>
      <p:graphicFrame>
        <p:nvGraphicFramePr>
          <p:cNvPr id="7" name="Diagram 6">
            <a:extLst>
              <a:ext uri="{FF2B5EF4-FFF2-40B4-BE49-F238E27FC236}">
                <a16:creationId xmlns:a16="http://schemas.microsoft.com/office/drawing/2014/main" id="{3C81C811-14EC-9B6A-EB65-C836FA066423}"/>
              </a:ext>
            </a:extLst>
          </p:cNvPr>
          <p:cNvGraphicFramePr/>
          <p:nvPr>
            <p:extLst>
              <p:ext uri="{D42A27DB-BD31-4B8C-83A1-F6EECF244321}">
                <p14:modId xmlns:p14="http://schemas.microsoft.com/office/powerpoint/2010/main" val="2798409313"/>
              </p:ext>
            </p:extLst>
          </p:nvPr>
        </p:nvGraphicFramePr>
        <p:xfrm>
          <a:off x="254442" y="1160889"/>
          <a:ext cx="4079019" cy="48343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a:extLst>
              <a:ext uri="{FF2B5EF4-FFF2-40B4-BE49-F238E27FC236}">
                <a16:creationId xmlns:a16="http://schemas.microsoft.com/office/drawing/2014/main" id="{E05CB262-1798-421E-682E-D88A5924192F}"/>
              </a:ext>
            </a:extLst>
          </p:cNvPr>
          <p:cNvGraphicFramePr/>
          <p:nvPr>
            <p:extLst>
              <p:ext uri="{D42A27DB-BD31-4B8C-83A1-F6EECF244321}">
                <p14:modId xmlns:p14="http://schemas.microsoft.com/office/powerpoint/2010/main" val="3895444360"/>
              </p:ext>
            </p:extLst>
          </p:nvPr>
        </p:nvGraphicFramePr>
        <p:xfrm>
          <a:off x="4668741" y="1160889"/>
          <a:ext cx="4079019" cy="483439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451619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E98A4BC1-60FA-DCE3-3D57-C4522156BD94}"/>
              </a:ext>
            </a:extLst>
          </p:cNvPr>
          <p:cNvPicPr>
            <a:picLocks noChangeAspect="1"/>
          </p:cNvPicPr>
          <p:nvPr/>
        </p:nvPicPr>
        <p:blipFill>
          <a:blip r:embed="rId3"/>
          <a:stretch>
            <a:fillRect/>
          </a:stretch>
        </p:blipFill>
        <p:spPr>
          <a:xfrm>
            <a:off x="490594" y="1411589"/>
            <a:ext cx="8110118" cy="4092398"/>
          </a:xfrm>
          <a:prstGeom prst="rect">
            <a:avLst/>
          </a:prstGeom>
        </p:spPr>
      </p:pic>
      <p:sp>
        <p:nvSpPr>
          <p:cNvPr id="8" name="Oval 7">
            <a:extLst>
              <a:ext uri="{FF2B5EF4-FFF2-40B4-BE49-F238E27FC236}">
                <a16:creationId xmlns:a16="http://schemas.microsoft.com/office/drawing/2014/main" id="{1586C39B-4C7D-BF45-A741-21504D93D440}"/>
              </a:ext>
            </a:extLst>
          </p:cNvPr>
          <p:cNvSpPr/>
          <p:nvPr/>
        </p:nvSpPr>
        <p:spPr>
          <a:xfrm>
            <a:off x="7834044" y="1775232"/>
            <a:ext cx="262265" cy="277760"/>
          </a:xfrm>
          <a:prstGeom prst="ellipse">
            <a:avLst/>
          </a:prstGeom>
          <a:noFill/>
          <a:ln w="57150">
            <a:solidFill>
              <a:srgbClr val="029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Up 10">
            <a:extLst>
              <a:ext uri="{FF2B5EF4-FFF2-40B4-BE49-F238E27FC236}">
                <a16:creationId xmlns:a16="http://schemas.microsoft.com/office/drawing/2014/main" id="{9DB3737C-62E0-379F-341F-7877EA58CE84}"/>
              </a:ext>
            </a:extLst>
          </p:cNvPr>
          <p:cNvSpPr/>
          <p:nvPr/>
        </p:nvSpPr>
        <p:spPr>
          <a:xfrm rot="18102067">
            <a:off x="8458814" y="1726695"/>
            <a:ext cx="222636" cy="1099552"/>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373A996-AE44-9B5F-B691-846B0CEB2115}"/>
              </a:ext>
            </a:extLst>
          </p:cNvPr>
          <p:cNvSpPr/>
          <p:nvPr/>
        </p:nvSpPr>
        <p:spPr>
          <a:xfrm>
            <a:off x="7585222" y="2545974"/>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Create a new CYP record here</a:t>
            </a:r>
          </a:p>
        </p:txBody>
      </p:sp>
      <p:sp>
        <p:nvSpPr>
          <p:cNvPr id="13" name="Oval 12">
            <a:extLst>
              <a:ext uri="{FF2B5EF4-FFF2-40B4-BE49-F238E27FC236}">
                <a16:creationId xmlns:a16="http://schemas.microsoft.com/office/drawing/2014/main" id="{479D77B4-2024-33C1-C97D-D69C62C13174}"/>
              </a:ext>
            </a:extLst>
          </p:cNvPr>
          <p:cNvSpPr/>
          <p:nvPr/>
        </p:nvSpPr>
        <p:spPr>
          <a:xfrm>
            <a:off x="7685327" y="3956955"/>
            <a:ext cx="262265" cy="277760"/>
          </a:xfrm>
          <a:prstGeom prst="ellipse">
            <a:avLst/>
          </a:prstGeom>
          <a:noFill/>
          <a:ln w="57150">
            <a:solidFill>
              <a:srgbClr val="029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Up 13">
            <a:extLst>
              <a:ext uri="{FF2B5EF4-FFF2-40B4-BE49-F238E27FC236}">
                <a16:creationId xmlns:a16="http://schemas.microsoft.com/office/drawing/2014/main" id="{5C4B62AE-2A50-564E-2C22-85E17790E9CC}"/>
              </a:ext>
            </a:extLst>
          </p:cNvPr>
          <p:cNvSpPr/>
          <p:nvPr/>
        </p:nvSpPr>
        <p:spPr>
          <a:xfrm rot="5044848">
            <a:off x="7174706" y="3792614"/>
            <a:ext cx="222636"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474F2842-458A-D7D4-EFB1-915023C1CDEB}"/>
              </a:ext>
            </a:extLst>
          </p:cNvPr>
          <p:cNvSpPr/>
          <p:nvPr/>
        </p:nvSpPr>
        <p:spPr>
          <a:xfrm>
            <a:off x="5656512" y="3942846"/>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Edit an existing CYP profile here</a:t>
            </a:r>
          </a:p>
        </p:txBody>
      </p:sp>
      <p:sp>
        <p:nvSpPr>
          <p:cNvPr id="3" name="Oval 2">
            <a:extLst>
              <a:ext uri="{FF2B5EF4-FFF2-40B4-BE49-F238E27FC236}">
                <a16:creationId xmlns:a16="http://schemas.microsoft.com/office/drawing/2014/main" id="{F706AC3A-F073-6B51-0048-8ADB3D6D2646}"/>
              </a:ext>
            </a:extLst>
          </p:cNvPr>
          <p:cNvSpPr/>
          <p:nvPr/>
        </p:nvSpPr>
        <p:spPr>
          <a:xfrm>
            <a:off x="7913504" y="3254855"/>
            <a:ext cx="262265" cy="277760"/>
          </a:xfrm>
          <a:prstGeom prst="ellipse">
            <a:avLst/>
          </a:prstGeom>
          <a:noFill/>
          <a:ln w="57150">
            <a:solidFill>
              <a:srgbClr val="0296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Arrow: Up 3">
            <a:extLst>
              <a:ext uri="{FF2B5EF4-FFF2-40B4-BE49-F238E27FC236}">
                <a16:creationId xmlns:a16="http://schemas.microsoft.com/office/drawing/2014/main" id="{B89A86B1-C3D7-7B7B-F35E-868FA0B60CAA}"/>
              </a:ext>
            </a:extLst>
          </p:cNvPr>
          <p:cNvSpPr/>
          <p:nvPr/>
        </p:nvSpPr>
        <p:spPr>
          <a:xfrm>
            <a:off x="7915631" y="3518506"/>
            <a:ext cx="268998" cy="1155158"/>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peech Bubble: Rectangle with Corners Rounded 8">
            <a:extLst>
              <a:ext uri="{FF2B5EF4-FFF2-40B4-BE49-F238E27FC236}">
                <a16:creationId xmlns:a16="http://schemas.microsoft.com/office/drawing/2014/main" id="{D8E84461-38F7-B0D6-2518-2CA8AF42A315}"/>
              </a:ext>
            </a:extLst>
          </p:cNvPr>
          <p:cNvSpPr/>
          <p:nvPr/>
        </p:nvSpPr>
        <p:spPr>
          <a:xfrm>
            <a:off x="7290023" y="4556854"/>
            <a:ext cx="1771493" cy="1082656"/>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Amend the CYP’s basic information here, e.g. name, year group, gender, SEN status</a:t>
            </a:r>
          </a:p>
        </p:txBody>
      </p:sp>
      <p:sp>
        <p:nvSpPr>
          <p:cNvPr id="17" name="Text Placeholder 1">
            <a:extLst>
              <a:ext uri="{FF2B5EF4-FFF2-40B4-BE49-F238E27FC236}">
                <a16:creationId xmlns:a16="http://schemas.microsoft.com/office/drawing/2014/main" id="{4B83DB61-A7D1-03DE-06ED-6345DD41F45E}"/>
              </a:ext>
            </a:extLst>
          </p:cNvPr>
          <p:cNvSpPr txBox="1">
            <a:spLocks/>
          </p:cNvSpPr>
          <p:nvPr/>
        </p:nvSpPr>
        <p:spPr>
          <a:xfrm>
            <a:off x="312059" y="62790"/>
            <a:ext cx="8047271" cy="1029903"/>
          </a:xfrm>
          <a:prstGeom prst="rect">
            <a:avLst/>
          </a:prstGeom>
        </p:spPr>
        <p:txBody>
          <a:bodyPr lIns="0" tIns="0" rIns="0" bIns="0" anchor="ctr">
            <a:normAutofit/>
          </a:bodyPr>
          <a:lstStyle>
            <a:lvl1pPr marL="0" indent="0" algn="l" defTabSz="914400" rtl="0" eaLnBrk="1" latinLnBrk="0" hangingPunct="1">
              <a:lnSpc>
                <a:spcPct val="90000"/>
              </a:lnSpc>
              <a:spcBef>
                <a:spcPts val="0"/>
              </a:spcBef>
              <a:buFontTx/>
              <a:buNone/>
              <a:defRPr sz="3600" b="1" kern="1200">
                <a:solidFill>
                  <a:schemeClr val="accent4"/>
                </a:solidFill>
                <a:latin typeface="+mn-lt"/>
                <a:ea typeface="+mn-ea"/>
                <a:cs typeface="+mn-cs"/>
              </a:defRPr>
            </a:lvl1pPr>
            <a:lvl2pPr marL="0" indent="0" algn="l" defTabSz="914400" rtl="0" eaLnBrk="1" latinLnBrk="0" hangingPunct="1">
              <a:lnSpc>
                <a:spcPct val="90000"/>
              </a:lnSpc>
              <a:spcBef>
                <a:spcPts val="0"/>
              </a:spcBef>
              <a:buFontTx/>
              <a:buNone/>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Valuing SEND </a:t>
            </a:r>
            <a:r>
              <a:rPr lang="en-GB" dirty="0">
                <a:solidFill>
                  <a:schemeClr val="bg2"/>
                </a:solidFill>
              </a:rPr>
              <a:t>|</a:t>
            </a:r>
            <a:r>
              <a:rPr lang="en-GB" dirty="0"/>
              <a:t> </a:t>
            </a:r>
            <a:r>
              <a:rPr lang="en-GB" b="0" dirty="0"/>
              <a:t>How do I make a profile?</a:t>
            </a:r>
          </a:p>
        </p:txBody>
      </p:sp>
    </p:spTree>
    <p:extLst>
      <p:ext uri="{BB962C8B-B14F-4D97-AF65-F5344CB8AC3E}">
        <p14:creationId xmlns:p14="http://schemas.microsoft.com/office/powerpoint/2010/main" val="759139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BC2B40-D908-D201-29D5-B3C9FF251238}"/>
              </a:ext>
            </a:extLst>
          </p:cNvPr>
          <p:cNvPicPr>
            <a:picLocks noChangeAspect="1"/>
          </p:cNvPicPr>
          <p:nvPr/>
        </p:nvPicPr>
        <p:blipFill>
          <a:blip r:embed="rId3"/>
          <a:stretch>
            <a:fillRect/>
          </a:stretch>
        </p:blipFill>
        <p:spPr>
          <a:xfrm>
            <a:off x="-8435" y="1207808"/>
            <a:ext cx="9289709" cy="4726430"/>
          </a:xfrm>
          <a:prstGeom prst="rect">
            <a:avLst/>
          </a:prstGeom>
        </p:spPr>
      </p:pic>
      <p:sp>
        <p:nvSpPr>
          <p:cNvPr id="11" name="Arrow: Up 10">
            <a:extLst>
              <a:ext uri="{FF2B5EF4-FFF2-40B4-BE49-F238E27FC236}">
                <a16:creationId xmlns:a16="http://schemas.microsoft.com/office/drawing/2014/main" id="{9DB3737C-62E0-379F-341F-7877EA58CE84}"/>
              </a:ext>
            </a:extLst>
          </p:cNvPr>
          <p:cNvSpPr/>
          <p:nvPr/>
        </p:nvSpPr>
        <p:spPr>
          <a:xfrm rot="4143168">
            <a:off x="1971920" y="1933130"/>
            <a:ext cx="110850"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1373A996-AE44-9B5F-B691-846B0CEB2115}"/>
              </a:ext>
            </a:extLst>
          </p:cNvPr>
          <p:cNvSpPr/>
          <p:nvPr/>
        </p:nvSpPr>
        <p:spPr>
          <a:xfrm>
            <a:off x="312059" y="2108703"/>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Include the UPN where relevant</a:t>
            </a:r>
          </a:p>
        </p:txBody>
      </p:sp>
      <p:sp>
        <p:nvSpPr>
          <p:cNvPr id="15" name="Speech Bubble: Rectangle with Corners Rounded 14">
            <a:extLst>
              <a:ext uri="{FF2B5EF4-FFF2-40B4-BE49-F238E27FC236}">
                <a16:creationId xmlns:a16="http://schemas.microsoft.com/office/drawing/2014/main" id="{474F2842-458A-D7D4-EFB1-915023C1CDEB}"/>
              </a:ext>
            </a:extLst>
          </p:cNvPr>
          <p:cNvSpPr/>
          <p:nvPr/>
        </p:nvSpPr>
        <p:spPr>
          <a:xfrm>
            <a:off x="6649443" y="2571973"/>
            <a:ext cx="2220296" cy="171405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Pretty standard pupil information form.</a:t>
            </a:r>
          </a:p>
          <a:p>
            <a:pPr algn="ctr"/>
            <a:r>
              <a:rPr lang="en-GB" sz="1400" dirty="0"/>
              <a:t>VSEND is standalone; profiles cannot be imported from other schools or platforms such as CPOMS/Arbor.</a:t>
            </a:r>
          </a:p>
        </p:txBody>
      </p:sp>
      <p:sp>
        <p:nvSpPr>
          <p:cNvPr id="9" name="Text Placeholder 1">
            <a:extLst>
              <a:ext uri="{FF2B5EF4-FFF2-40B4-BE49-F238E27FC236}">
                <a16:creationId xmlns:a16="http://schemas.microsoft.com/office/drawing/2014/main" id="{4B83DB61-A7D1-03DE-06ED-6345DD41F45E}"/>
              </a:ext>
            </a:extLst>
          </p:cNvPr>
          <p:cNvSpPr txBox="1">
            <a:spLocks/>
          </p:cNvSpPr>
          <p:nvPr/>
        </p:nvSpPr>
        <p:spPr>
          <a:xfrm>
            <a:off x="312059" y="62790"/>
            <a:ext cx="8047271" cy="1029903"/>
          </a:xfrm>
          <a:prstGeom prst="rect">
            <a:avLst/>
          </a:prstGeom>
        </p:spPr>
        <p:txBody>
          <a:bodyPr lIns="0" tIns="0" rIns="0" bIns="0" anchor="ctr">
            <a:normAutofit/>
          </a:bodyPr>
          <a:lstStyle>
            <a:lvl1pPr marL="0" indent="0" algn="l" defTabSz="914400" rtl="0" eaLnBrk="1" latinLnBrk="0" hangingPunct="1">
              <a:lnSpc>
                <a:spcPct val="90000"/>
              </a:lnSpc>
              <a:spcBef>
                <a:spcPts val="0"/>
              </a:spcBef>
              <a:buFontTx/>
              <a:buNone/>
              <a:defRPr sz="3600" b="1" kern="1200">
                <a:solidFill>
                  <a:schemeClr val="accent4"/>
                </a:solidFill>
                <a:latin typeface="+mn-lt"/>
                <a:ea typeface="+mn-ea"/>
                <a:cs typeface="+mn-cs"/>
              </a:defRPr>
            </a:lvl1pPr>
            <a:lvl2pPr marL="0" indent="0" algn="l" defTabSz="914400" rtl="0" eaLnBrk="1" latinLnBrk="0" hangingPunct="1">
              <a:lnSpc>
                <a:spcPct val="90000"/>
              </a:lnSpc>
              <a:spcBef>
                <a:spcPts val="0"/>
              </a:spcBef>
              <a:buFontTx/>
              <a:buNone/>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Valuing SEND </a:t>
            </a:r>
            <a:r>
              <a:rPr lang="en-GB" dirty="0">
                <a:solidFill>
                  <a:schemeClr val="bg2"/>
                </a:solidFill>
              </a:rPr>
              <a:t>|</a:t>
            </a:r>
            <a:r>
              <a:rPr lang="en-GB" dirty="0"/>
              <a:t> </a:t>
            </a:r>
            <a:r>
              <a:rPr lang="en-GB" b="0" dirty="0"/>
              <a:t>How do I make a profile?</a:t>
            </a:r>
          </a:p>
        </p:txBody>
      </p:sp>
      <p:sp>
        <p:nvSpPr>
          <p:cNvPr id="4" name="Arrow: Up 3">
            <a:extLst>
              <a:ext uri="{FF2B5EF4-FFF2-40B4-BE49-F238E27FC236}">
                <a16:creationId xmlns:a16="http://schemas.microsoft.com/office/drawing/2014/main" id="{AC59865D-1EDF-9240-11D6-3C65D2C5D009}"/>
              </a:ext>
            </a:extLst>
          </p:cNvPr>
          <p:cNvSpPr/>
          <p:nvPr/>
        </p:nvSpPr>
        <p:spPr>
          <a:xfrm rot="17310923">
            <a:off x="6745498" y="5334297"/>
            <a:ext cx="110850" cy="707666"/>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peech Bubble: Rectangle with Corners Rounded 5">
            <a:extLst>
              <a:ext uri="{FF2B5EF4-FFF2-40B4-BE49-F238E27FC236}">
                <a16:creationId xmlns:a16="http://schemas.microsoft.com/office/drawing/2014/main" id="{FFBCB6A3-6B87-5FF7-8564-BBE5BBFE8792}"/>
              </a:ext>
            </a:extLst>
          </p:cNvPr>
          <p:cNvSpPr/>
          <p:nvPr/>
        </p:nvSpPr>
        <p:spPr>
          <a:xfrm>
            <a:off x="7021444" y="5422725"/>
            <a:ext cx="1476294" cy="5115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ADD CHILD</a:t>
            </a:r>
          </a:p>
        </p:txBody>
      </p:sp>
    </p:spTree>
    <p:extLst>
      <p:ext uri="{BB962C8B-B14F-4D97-AF65-F5344CB8AC3E}">
        <p14:creationId xmlns:p14="http://schemas.microsoft.com/office/powerpoint/2010/main" val="1332731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E5498D-8609-296D-CBE8-F8A4238142E3}"/>
              </a:ext>
            </a:extLst>
          </p:cNvPr>
          <p:cNvPicPr>
            <a:picLocks noChangeAspect="1"/>
          </p:cNvPicPr>
          <p:nvPr/>
        </p:nvPicPr>
        <p:blipFill>
          <a:blip r:embed="rId3"/>
          <a:stretch>
            <a:fillRect/>
          </a:stretch>
        </p:blipFill>
        <p:spPr>
          <a:xfrm>
            <a:off x="356068" y="1289672"/>
            <a:ext cx="8431863" cy="4278655"/>
          </a:xfrm>
          <a:prstGeom prst="rect">
            <a:avLst/>
          </a:prstGeom>
        </p:spPr>
      </p:pic>
      <p:sp>
        <p:nvSpPr>
          <p:cNvPr id="2" name="Text Placeholder 1">
            <a:extLst>
              <a:ext uri="{FF2B5EF4-FFF2-40B4-BE49-F238E27FC236}">
                <a16:creationId xmlns:a16="http://schemas.microsoft.com/office/drawing/2014/main" id="{1627F33C-0CAC-054A-9266-1A1FED5A4172}"/>
              </a:ext>
            </a:extLst>
          </p:cNvPr>
          <p:cNvSpPr>
            <a:spLocks noGrp="1"/>
          </p:cNvSpPr>
          <p:nvPr>
            <p:ph type="body" sz="quarter" idx="12"/>
          </p:nvPr>
        </p:nvSpPr>
        <p:spPr/>
        <p:txBody>
          <a:bodyPr/>
          <a:lstStyle/>
          <a:p>
            <a:r>
              <a:rPr lang="en-GB" dirty="0"/>
              <a:t>A look at the VSEND tool: CYP profiles</a:t>
            </a:r>
          </a:p>
        </p:txBody>
      </p:sp>
      <p:sp>
        <p:nvSpPr>
          <p:cNvPr id="9" name="Speech Bubble: Rectangle with Corners Rounded 8">
            <a:extLst>
              <a:ext uri="{FF2B5EF4-FFF2-40B4-BE49-F238E27FC236}">
                <a16:creationId xmlns:a16="http://schemas.microsoft.com/office/drawing/2014/main" id="{2641F6FF-92E5-84E9-ECFE-70EE0CFBB13C}"/>
              </a:ext>
            </a:extLst>
          </p:cNvPr>
          <p:cNvSpPr/>
          <p:nvPr/>
        </p:nvSpPr>
        <p:spPr>
          <a:xfrm>
            <a:off x="435196" y="2161573"/>
            <a:ext cx="1550504" cy="77832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through each of the 5 domains in turn</a:t>
            </a:r>
          </a:p>
        </p:txBody>
      </p:sp>
      <p:sp>
        <p:nvSpPr>
          <p:cNvPr id="10" name="Speech Bubble: Rectangle with Corners Rounded 9">
            <a:extLst>
              <a:ext uri="{FF2B5EF4-FFF2-40B4-BE49-F238E27FC236}">
                <a16:creationId xmlns:a16="http://schemas.microsoft.com/office/drawing/2014/main" id="{C056B7FB-62B3-09AE-611F-CF8300AC08F6}"/>
              </a:ext>
            </a:extLst>
          </p:cNvPr>
          <p:cNvSpPr/>
          <p:nvPr/>
        </p:nvSpPr>
        <p:spPr>
          <a:xfrm>
            <a:off x="3471750" y="3428999"/>
            <a:ext cx="3657600" cy="93030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In this box, you can outline anything relevant to the CYP, e.g. their class has a highly trained SLCN member of staff, as this may not be reflected in the ‘best fit’ Setting Readiness</a:t>
            </a:r>
          </a:p>
        </p:txBody>
      </p:sp>
      <p:sp>
        <p:nvSpPr>
          <p:cNvPr id="5" name="Speech Bubble: Rectangle with Corners Rounded 4">
            <a:extLst>
              <a:ext uri="{FF2B5EF4-FFF2-40B4-BE49-F238E27FC236}">
                <a16:creationId xmlns:a16="http://schemas.microsoft.com/office/drawing/2014/main" id="{0FFB94C5-CD85-BE5C-7C39-92C34F1EC398}"/>
              </a:ext>
            </a:extLst>
          </p:cNvPr>
          <p:cNvSpPr/>
          <p:nvPr/>
        </p:nvSpPr>
        <p:spPr>
          <a:xfrm>
            <a:off x="7682523" y="3122111"/>
            <a:ext cx="1461477" cy="102990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Use the forward and back navigation buttons to move through each section</a:t>
            </a:r>
          </a:p>
        </p:txBody>
      </p:sp>
      <p:sp>
        <p:nvSpPr>
          <p:cNvPr id="6" name="Speech Bubble: Rectangle with Corners Rounded 5">
            <a:extLst>
              <a:ext uri="{FF2B5EF4-FFF2-40B4-BE49-F238E27FC236}">
                <a16:creationId xmlns:a16="http://schemas.microsoft.com/office/drawing/2014/main" id="{7D440CF0-4150-8390-1CCD-8EC87D41F075}"/>
              </a:ext>
            </a:extLst>
          </p:cNvPr>
          <p:cNvSpPr/>
          <p:nvPr/>
        </p:nvSpPr>
        <p:spPr>
          <a:xfrm>
            <a:off x="6398611" y="5209954"/>
            <a:ext cx="1461477" cy="490552"/>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Click the “</a:t>
            </a:r>
            <a:r>
              <a:rPr lang="en-GB" sz="1200" dirty="0" err="1"/>
              <a:t>i</a:t>
            </a:r>
            <a:r>
              <a:rPr lang="en-GB" sz="1200" dirty="0"/>
              <a:t>” for guidance notes </a:t>
            </a:r>
          </a:p>
        </p:txBody>
      </p:sp>
      <p:sp>
        <p:nvSpPr>
          <p:cNvPr id="11" name="Arrow: Up 10">
            <a:extLst>
              <a:ext uri="{FF2B5EF4-FFF2-40B4-BE49-F238E27FC236}">
                <a16:creationId xmlns:a16="http://schemas.microsoft.com/office/drawing/2014/main" id="{3EE1D49B-B715-CD5F-2203-2520BFE7CEC2}"/>
              </a:ext>
            </a:extLst>
          </p:cNvPr>
          <p:cNvSpPr/>
          <p:nvPr/>
        </p:nvSpPr>
        <p:spPr>
          <a:xfrm rot="2665463">
            <a:off x="7832960" y="4187518"/>
            <a:ext cx="172898" cy="1133168"/>
          </a:xfrm>
          <a:prstGeom prst="upArrow">
            <a:avLst/>
          </a:prstGeom>
          <a:solidFill>
            <a:srgbClr val="029676"/>
          </a:solidFill>
          <a:ln>
            <a:solidFill>
              <a:srgbClr val="0274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790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DFDEAF-1AB8-8FDB-B111-DB09E282FD4B}"/>
              </a:ext>
            </a:extLst>
          </p:cNvPr>
          <p:cNvSpPr>
            <a:spLocks noGrp="1"/>
          </p:cNvSpPr>
          <p:nvPr>
            <p:ph type="body" sz="quarter" idx="12"/>
          </p:nvPr>
        </p:nvSpPr>
        <p:spPr/>
        <p:txBody>
          <a:bodyPr/>
          <a:lstStyle/>
          <a:p>
            <a:r>
              <a:rPr lang="en-GB" dirty="0"/>
              <a:t>A look at the VSEND tool: CYP profiles</a:t>
            </a:r>
          </a:p>
        </p:txBody>
      </p:sp>
      <p:pic>
        <p:nvPicPr>
          <p:cNvPr id="5" name="Picture 4">
            <a:extLst>
              <a:ext uri="{FF2B5EF4-FFF2-40B4-BE49-F238E27FC236}">
                <a16:creationId xmlns:a16="http://schemas.microsoft.com/office/drawing/2014/main" id="{DF92AA92-690A-AF47-79E9-141A995A117C}"/>
              </a:ext>
            </a:extLst>
          </p:cNvPr>
          <p:cNvPicPr>
            <a:picLocks noChangeAspect="1"/>
          </p:cNvPicPr>
          <p:nvPr/>
        </p:nvPicPr>
        <p:blipFill>
          <a:blip r:embed="rId3"/>
          <a:stretch>
            <a:fillRect/>
          </a:stretch>
        </p:blipFill>
        <p:spPr>
          <a:xfrm>
            <a:off x="302754" y="1198659"/>
            <a:ext cx="8538491" cy="4460682"/>
          </a:xfrm>
          <a:prstGeom prst="rect">
            <a:avLst/>
          </a:prstGeom>
        </p:spPr>
      </p:pic>
      <p:sp>
        <p:nvSpPr>
          <p:cNvPr id="6" name="Speech Bubble: Rectangle with Corners Rounded 5">
            <a:extLst>
              <a:ext uri="{FF2B5EF4-FFF2-40B4-BE49-F238E27FC236}">
                <a16:creationId xmlns:a16="http://schemas.microsoft.com/office/drawing/2014/main" id="{37B25FA4-74D0-7D62-EA64-6E73A056D6BB}"/>
              </a:ext>
            </a:extLst>
          </p:cNvPr>
          <p:cNvSpPr/>
          <p:nvPr/>
        </p:nvSpPr>
        <p:spPr>
          <a:xfrm>
            <a:off x="1184744" y="2601637"/>
            <a:ext cx="1908313" cy="75381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rPr>
              <a:t>The tool displays one prompt at a time for easy navigation</a:t>
            </a:r>
          </a:p>
        </p:txBody>
      </p:sp>
      <p:sp>
        <p:nvSpPr>
          <p:cNvPr id="7" name="Speech Bubble: Rectangle with Corners Rounded 6">
            <a:extLst>
              <a:ext uri="{FF2B5EF4-FFF2-40B4-BE49-F238E27FC236}">
                <a16:creationId xmlns:a16="http://schemas.microsoft.com/office/drawing/2014/main" id="{40CAD746-BFF6-4976-3031-10C1637AFF91}"/>
              </a:ext>
            </a:extLst>
          </p:cNvPr>
          <p:cNvSpPr/>
          <p:nvPr/>
        </p:nvSpPr>
        <p:spPr>
          <a:xfrm>
            <a:off x="3913367" y="4015410"/>
            <a:ext cx="2217089" cy="100981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rPr>
              <a:t>Read the prompts and decide which most closely resembles the needs with which the CYP presents</a:t>
            </a:r>
          </a:p>
        </p:txBody>
      </p:sp>
    </p:spTree>
    <p:extLst>
      <p:ext uri="{BB962C8B-B14F-4D97-AF65-F5344CB8AC3E}">
        <p14:creationId xmlns:p14="http://schemas.microsoft.com/office/powerpoint/2010/main" val="491301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DEEEC-E003-0DAF-E79D-91CBDBE5F9B9}"/>
              </a:ext>
            </a:extLst>
          </p:cNvPr>
          <p:cNvPicPr>
            <a:picLocks noChangeAspect="1"/>
          </p:cNvPicPr>
          <p:nvPr/>
        </p:nvPicPr>
        <p:blipFill>
          <a:blip r:embed="rId3"/>
          <a:stretch>
            <a:fillRect/>
          </a:stretch>
        </p:blipFill>
        <p:spPr>
          <a:xfrm>
            <a:off x="178332" y="1215966"/>
            <a:ext cx="8815037" cy="4412202"/>
          </a:xfrm>
          <a:prstGeom prst="rect">
            <a:avLst/>
          </a:prstGeom>
        </p:spPr>
      </p:pic>
      <p:sp>
        <p:nvSpPr>
          <p:cNvPr id="2" name="Text Placeholder 1">
            <a:extLst>
              <a:ext uri="{FF2B5EF4-FFF2-40B4-BE49-F238E27FC236}">
                <a16:creationId xmlns:a16="http://schemas.microsoft.com/office/drawing/2014/main" id="{DAAEC5E0-B141-BF97-12A8-14FCE9E13141}"/>
              </a:ext>
            </a:extLst>
          </p:cNvPr>
          <p:cNvSpPr>
            <a:spLocks noGrp="1"/>
          </p:cNvSpPr>
          <p:nvPr>
            <p:ph type="body" sz="quarter" idx="12"/>
          </p:nvPr>
        </p:nvSpPr>
        <p:spPr/>
        <p:txBody>
          <a:bodyPr/>
          <a:lstStyle/>
          <a:p>
            <a:r>
              <a:rPr lang="en-GB" dirty="0"/>
              <a:t>A look at the VSEND tool: CYP profiles</a:t>
            </a:r>
          </a:p>
        </p:txBody>
      </p:sp>
      <p:sp>
        <p:nvSpPr>
          <p:cNvPr id="6" name="Speech Bubble: Rectangle with Corners Rounded 5">
            <a:extLst>
              <a:ext uri="{FF2B5EF4-FFF2-40B4-BE49-F238E27FC236}">
                <a16:creationId xmlns:a16="http://schemas.microsoft.com/office/drawing/2014/main" id="{6F5D3ACE-8617-B613-F499-98B60E9AF5A2}"/>
              </a:ext>
            </a:extLst>
          </p:cNvPr>
          <p:cNvSpPr/>
          <p:nvPr/>
        </p:nvSpPr>
        <p:spPr>
          <a:xfrm>
            <a:off x="4335834" y="3845472"/>
            <a:ext cx="2582849" cy="141410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Once you have selected a rating, that prompt and the Selected Rating is highlighted. Click the navigation button (right arrow) to move to the next one</a:t>
            </a:r>
          </a:p>
        </p:txBody>
      </p:sp>
      <p:sp>
        <p:nvSpPr>
          <p:cNvPr id="7" name="Speech Bubble: Rectangle with Corners Rounded 6">
            <a:extLst>
              <a:ext uri="{FF2B5EF4-FFF2-40B4-BE49-F238E27FC236}">
                <a16:creationId xmlns:a16="http://schemas.microsoft.com/office/drawing/2014/main" id="{785F2CC1-45E3-86AC-AEF5-F83E7D54C429}"/>
              </a:ext>
            </a:extLst>
          </p:cNvPr>
          <p:cNvSpPr/>
          <p:nvPr/>
        </p:nvSpPr>
        <p:spPr>
          <a:xfrm>
            <a:off x="3169796" y="1928067"/>
            <a:ext cx="2582849" cy="659188"/>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W</a:t>
            </a:r>
            <a:r>
              <a:rPr lang="en-GB" sz="1400" dirty="0" err="1"/>
              <a:t>arning</a:t>
            </a:r>
            <a:r>
              <a:rPr lang="en-GB" sz="1400" dirty="0"/>
              <a:t> symbols highlight when you have edited a profile, but not yet saved</a:t>
            </a:r>
          </a:p>
        </p:txBody>
      </p:sp>
    </p:spTree>
    <p:extLst>
      <p:ext uri="{BB962C8B-B14F-4D97-AF65-F5344CB8AC3E}">
        <p14:creationId xmlns:p14="http://schemas.microsoft.com/office/powerpoint/2010/main" val="1458641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0FC2CF-8149-1789-CDFC-26C4B699BEFD}"/>
              </a:ext>
            </a:extLst>
          </p:cNvPr>
          <p:cNvPicPr>
            <a:picLocks noChangeAspect="1"/>
          </p:cNvPicPr>
          <p:nvPr/>
        </p:nvPicPr>
        <p:blipFill>
          <a:blip r:embed="rId3"/>
          <a:stretch>
            <a:fillRect/>
          </a:stretch>
        </p:blipFill>
        <p:spPr>
          <a:xfrm>
            <a:off x="465706" y="1326209"/>
            <a:ext cx="8232107" cy="4195634"/>
          </a:xfrm>
          <a:prstGeom prst="rect">
            <a:avLst/>
          </a:prstGeom>
        </p:spPr>
      </p:pic>
      <p:sp>
        <p:nvSpPr>
          <p:cNvPr id="2" name="Text Placeholder 1">
            <a:extLst>
              <a:ext uri="{FF2B5EF4-FFF2-40B4-BE49-F238E27FC236}">
                <a16:creationId xmlns:a16="http://schemas.microsoft.com/office/drawing/2014/main" id="{499A38DB-C5C4-3933-6858-2444CA4852D3}"/>
              </a:ext>
            </a:extLst>
          </p:cNvPr>
          <p:cNvSpPr>
            <a:spLocks noGrp="1"/>
          </p:cNvSpPr>
          <p:nvPr>
            <p:ph type="body" sz="quarter" idx="12"/>
          </p:nvPr>
        </p:nvSpPr>
        <p:spPr/>
        <p:txBody>
          <a:bodyPr/>
          <a:lstStyle/>
          <a:p>
            <a:r>
              <a:rPr lang="en-GB" dirty="0"/>
              <a:t>A look at the VSEND tool: CYP profiles</a:t>
            </a:r>
          </a:p>
        </p:txBody>
      </p:sp>
      <p:sp>
        <p:nvSpPr>
          <p:cNvPr id="6" name="Speech Bubble: Rectangle with Corners Rounded 5">
            <a:extLst>
              <a:ext uri="{FF2B5EF4-FFF2-40B4-BE49-F238E27FC236}">
                <a16:creationId xmlns:a16="http://schemas.microsoft.com/office/drawing/2014/main" id="{6BE8C0EB-7CA1-0C49-B01F-BF7CCFCFA077}"/>
              </a:ext>
            </a:extLst>
          </p:cNvPr>
          <p:cNvSpPr/>
          <p:nvPr/>
        </p:nvSpPr>
        <p:spPr>
          <a:xfrm>
            <a:off x="6095107" y="2603776"/>
            <a:ext cx="2765729" cy="1181415"/>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The tool uses your assessments to provide a recommended overall ‘best fit’ rating for each domain.</a:t>
            </a:r>
          </a:p>
          <a:p>
            <a:pPr algn="ctr"/>
            <a:r>
              <a:rPr lang="en-GB" sz="1400" dirty="0"/>
              <a:t>Add your perspective from the drop down on the left</a:t>
            </a:r>
          </a:p>
        </p:txBody>
      </p:sp>
      <p:sp>
        <p:nvSpPr>
          <p:cNvPr id="7" name="Speech Bubble: Rectangle with Corners Rounded 6">
            <a:extLst>
              <a:ext uri="{FF2B5EF4-FFF2-40B4-BE49-F238E27FC236}">
                <a16:creationId xmlns:a16="http://schemas.microsoft.com/office/drawing/2014/main" id="{B2D4D1CB-AA39-DC06-F8AE-0B7C024044C5}"/>
              </a:ext>
            </a:extLst>
          </p:cNvPr>
          <p:cNvSpPr/>
          <p:nvPr/>
        </p:nvSpPr>
        <p:spPr>
          <a:xfrm>
            <a:off x="763326" y="1978017"/>
            <a:ext cx="4259248" cy="52850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through each of the domains in turn, completing the assessments and providing ratings for the CYP</a:t>
            </a:r>
          </a:p>
        </p:txBody>
      </p:sp>
      <p:sp>
        <p:nvSpPr>
          <p:cNvPr id="8" name="Speech Bubble: Rectangle with Corners Rounded 7">
            <a:extLst>
              <a:ext uri="{FF2B5EF4-FFF2-40B4-BE49-F238E27FC236}">
                <a16:creationId xmlns:a16="http://schemas.microsoft.com/office/drawing/2014/main" id="{2326EC0E-09DE-AE69-6568-750B94C747B8}"/>
              </a:ext>
            </a:extLst>
          </p:cNvPr>
          <p:cNvSpPr/>
          <p:nvPr/>
        </p:nvSpPr>
        <p:spPr>
          <a:xfrm>
            <a:off x="4945480" y="4851214"/>
            <a:ext cx="2299253" cy="73151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When you finish, remember to click save and ‘Save as complete’!</a:t>
            </a:r>
          </a:p>
        </p:txBody>
      </p:sp>
    </p:spTree>
    <p:extLst>
      <p:ext uri="{BB962C8B-B14F-4D97-AF65-F5344CB8AC3E}">
        <p14:creationId xmlns:p14="http://schemas.microsoft.com/office/powerpoint/2010/main" val="2892770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27F33C-0CAC-054A-9266-1A1FED5A4172}"/>
              </a:ext>
            </a:extLst>
          </p:cNvPr>
          <p:cNvSpPr>
            <a:spLocks noGrp="1"/>
          </p:cNvSpPr>
          <p:nvPr>
            <p:ph type="body" sz="quarter" idx="12"/>
          </p:nvPr>
        </p:nvSpPr>
        <p:spPr/>
        <p:txBody>
          <a:bodyPr/>
          <a:lstStyle/>
          <a:p>
            <a:r>
              <a:rPr lang="en-GB" dirty="0"/>
              <a:t>A published pupil profile</a:t>
            </a:r>
          </a:p>
        </p:txBody>
      </p:sp>
      <p:pic>
        <p:nvPicPr>
          <p:cNvPr id="3" name="Picture 2">
            <a:extLst>
              <a:ext uri="{FF2B5EF4-FFF2-40B4-BE49-F238E27FC236}">
                <a16:creationId xmlns:a16="http://schemas.microsoft.com/office/drawing/2014/main" id="{CDAA9889-09F7-70F7-A1A4-B6D71AF2CC64}"/>
              </a:ext>
            </a:extLst>
          </p:cNvPr>
          <p:cNvPicPr>
            <a:picLocks noChangeAspect="1"/>
          </p:cNvPicPr>
          <p:nvPr/>
        </p:nvPicPr>
        <p:blipFill>
          <a:blip r:embed="rId3"/>
          <a:stretch>
            <a:fillRect/>
          </a:stretch>
        </p:blipFill>
        <p:spPr>
          <a:xfrm rot="404981">
            <a:off x="932991" y="1508916"/>
            <a:ext cx="3587300" cy="4697769"/>
          </a:xfrm>
          <a:prstGeom prst="rect">
            <a:avLst/>
          </a:prstGeom>
          <a:ln>
            <a:solidFill>
              <a:schemeClr val="accent4"/>
            </a:solidFill>
          </a:ln>
        </p:spPr>
      </p:pic>
      <p:pic>
        <p:nvPicPr>
          <p:cNvPr id="4" name="Picture 3">
            <a:extLst>
              <a:ext uri="{FF2B5EF4-FFF2-40B4-BE49-F238E27FC236}">
                <a16:creationId xmlns:a16="http://schemas.microsoft.com/office/drawing/2014/main" id="{B3C969F2-ED6D-D4F3-E7AA-7744B7C07C7A}"/>
              </a:ext>
            </a:extLst>
          </p:cNvPr>
          <p:cNvPicPr>
            <a:picLocks noChangeAspect="1"/>
          </p:cNvPicPr>
          <p:nvPr/>
        </p:nvPicPr>
        <p:blipFill>
          <a:blip r:embed="rId4"/>
          <a:stretch>
            <a:fillRect/>
          </a:stretch>
        </p:blipFill>
        <p:spPr>
          <a:xfrm rot="21189121">
            <a:off x="4313314" y="1184295"/>
            <a:ext cx="3477966" cy="5027507"/>
          </a:xfrm>
          <a:prstGeom prst="rect">
            <a:avLst/>
          </a:prstGeom>
          <a:ln>
            <a:solidFill>
              <a:schemeClr val="accent4"/>
            </a:solidFill>
          </a:ln>
        </p:spPr>
      </p:pic>
      <p:sp>
        <p:nvSpPr>
          <p:cNvPr id="5" name="Arrow: Right 4">
            <a:extLst>
              <a:ext uri="{FF2B5EF4-FFF2-40B4-BE49-F238E27FC236}">
                <a16:creationId xmlns:a16="http://schemas.microsoft.com/office/drawing/2014/main" id="{F028127D-2FE5-478A-F29A-410C4BF8B751}"/>
              </a:ext>
            </a:extLst>
          </p:cNvPr>
          <p:cNvSpPr/>
          <p:nvPr/>
        </p:nvSpPr>
        <p:spPr>
          <a:xfrm rot="1408010">
            <a:off x="117998" y="1262422"/>
            <a:ext cx="1754543" cy="965200"/>
          </a:xfrm>
          <a:prstGeom prst="rightArrow">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panose="020F0502020204030204"/>
                <a:ea typeface="+mn-ea"/>
                <a:cs typeface="+mn-cs"/>
              </a:rPr>
              <a:t>General overview of the young person</a:t>
            </a:r>
          </a:p>
        </p:txBody>
      </p:sp>
      <p:sp>
        <p:nvSpPr>
          <p:cNvPr id="6" name="Arrow: Right 5">
            <a:extLst>
              <a:ext uri="{FF2B5EF4-FFF2-40B4-BE49-F238E27FC236}">
                <a16:creationId xmlns:a16="http://schemas.microsoft.com/office/drawing/2014/main" id="{B5D5B60D-FE18-5941-051A-591EBE6B69F1}"/>
              </a:ext>
            </a:extLst>
          </p:cNvPr>
          <p:cNvSpPr/>
          <p:nvPr/>
        </p:nvSpPr>
        <p:spPr>
          <a:xfrm rot="20700123">
            <a:off x="-23575" y="4836657"/>
            <a:ext cx="2619914" cy="1897727"/>
          </a:xfrm>
          <a:prstGeom prst="rightArrow">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panose="020F0502020204030204"/>
                <a:ea typeface="+mn-ea"/>
                <a:cs typeface="+mn-cs"/>
              </a:rPr>
              <a:t>The radar, showing a holistic view of provision available and the young person’s needs at a glance</a:t>
            </a:r>
          </a:p>
        </p:txBody>
      </p:sp>
      <p:sp>
        <p:nvSpPr>
          <p:cNvPr id="11" name="Arrow: Right 10">
            <a:extLst>
              <a:ext uri="{FF2B5EF4-FFF2-40B4-BE49-F238E27FC236}">
                <a16:creationId xmlns:a16="http://schemas.microsoft.com/office/drawing/2014/main" id="{802298E2-B13C-DB85-4DAE-0A166CC1AAFF}"/>
              </a:ext>
            </a:extLst>
          </p:cNvPr>
          <p:cNvSpPr/>
          <p:nvPr/>
        </p:nvSpPr>
        <p:spPr>
          <a:xfrm rot="21013603" flipH="1">
            <a:off x="6998819" y="1488966"/>
            <a:ext cx="2159569" cy="1200528"/>
          </a:xfrm>
          <a:prstGeom prst="rightArrow">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panose="020F0502020204030204"/>
                <a:ea typeface="+mn-ea"/>
                <a:cs typeface="+mn-cs"/>
              </a:rPr>
              <a:t>Ratings numbers, in case the radar is too hard to read!</a:t>
            </a:r>
          </a:p>
        </p:txBody>
      </p:sp>
      <p:sp>
        <p:nvSpPr>
          <p:cNvPr id="12" name="Arrow: Right 11">
            <a:extLst>
              <a:ext uri="{FF2B5EF4-FFF2-40B4-BE49-F238E27FC236}">
                <a16:creationId xmlns:a16="http://schemas.microsoft.com/office/drawing/2014/main" id="{F867C692-BE36-CF6C-5EA3-0CACBAB5000A}"/>
              </a:ext>
            </a:extLst>
          </p:cNvPr>
          <p:cNvSpPr/>
          <p:nvPr/>
        </p:nvSpPr>
        <p:spPr>
          <a:xfrm flipH="1">
            <a:off x="6909564" y="4270721"/>
            <a:ext cx="2234436" cy="1320695"/>
          </a:xfrm>
          <a:prstGeom prst="rightArrow">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Calibri" panose="020F0502020204030204"/>
                <a:ea typeface="+mn-ea"/>
                <a:cs typeface="+mn-cs"/>
              </a:rPr>
              <a:t>More specific information, including key points from reports / assessments</a:t>
            </a:r>
          </a:p>
        </p:txBody>
      </p:sp>
      <p:sp>
        <p:nvSpPr>
          <p:cNvPr id="7" name="Cloud 6">
            <a:extLst>
              <a:ext uri="{FF2B5EF4-FFF2-40B4-BE49-F238E27FC236}">
                <a16:creationId xmlns:a16="http://schemas.microsoft.com/office/drawing/2014/main" id="{97AA22A6-443D-6748-43AD-97CF5444F877}"/>
              </a:ext>
            </a:extLst>
          </p:cNvPr>
          <p:cNvSpPr/>
          <p:nvPr/>
        </p:nvSpPr>
        <p:spPr>
          <a:xfrm>
            <a:off x="2600012" y="5523017"/>
            <a:ext cx="2631233" cy="1390262"/>
          </a:xfrm>
          <a:prstGeom prst="cloud">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Look at how the different areas interplay with each other – what does this tell you?</a:t>
            </a:r>
          </a:p>
        </p:txBody>
      </p:sp>
      <p:sp>
        <p:nvSpPr>
          <p:cNvPr id="8" name="Cloud 7">
            <a:extLst>
              <a:ext uri="{FF2B5EF4-FFF2-40B4-BE49-F238E27FC236}">
                <a16:creationId xmlns:a16="http://schemas.microsoft.com/office/drawing/2014/main" id="{41052093-EDF0-C499-0535-8852F6AF005D}"/>
              </a:ext>
            </a:extLst>
          </p:cNvPr>
          <p:cNvSpPr/>
          <p:nvPr/>
        </p:nvSpPr>
        <p:spPr>
          <a:xfrm>
            <a:off x="6507963" y="160776"/>
            <a:ext cx="2736650" cy="1390262"/>
          </a:xfrm>
          <a:prstGeom prst="cloud">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How are professionals working together to address areas of highest need?</a:t>
            </a:r>
          </a:p>
        </p:txBody>
      </p:sp>
      <p:sp>
        <p:nvSpPr>
          <p:cNvPr id="9" name="Cloud 8">
            <a:extLst>
              <a:ext uri="{FF2B5EF4-FFF2-40B4-BE49-F238E27FC236}">
                <a16:creationId xmlns:a16="http://schemas.microsoft.com/office/drawing/2014/main" id="{55D64463-BD47-C564-9BE8-FEAD641B5999}"/>
              </a:ext>
            </a:extLst>
          </p:cNvPr>
          <p:cNvSpPr/>
          <p:nvPr/>
        </p:nvSpPr>
        <p:spPr>
          <a:xfrm>
            <a:off x="7125170" y="2759862"/>
            <a:ext cx="2385122" cy="1390262"/>
          </a:xfrm>
          <a:prstGeom prst="cloud">
            <a:avLst/>
          </a:prstGeom>
          <a:solidFill>
            <a:srgbClr val="02967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Have there been any missed opportunities for assessment or intervention?</a:t>
            </a:r>
          </a:p>
        </p:txBody>
      </p:sp>
    </p:spTree>
    <p:extLst>
      <p:ext uri="{BB962C8B-B14F-4D97-AF65-F5344CB8AC3E}">
        <p14:creationId xmlns:p14="http://schemas.microsoft.com/office/powerpoint/2010/main" val="3290435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7B8A41-0ADE-97C4-59AF-91F61A184BA7}"/>
              </a:ext>
            </a:extLst>
          </p:cNvPr>
          <p:cNvSpPr>
            <a:spLocks noGrp="1"/>
          </p:cNvSpPr>
          <p:nvPr>
            <p:ph type="body" sz="quarter" idx="12"/>
          </p:nvPr>
        </p:nvSpPr>
        <p:spPr/>
        <p:txBody>
          <a:bodyPr/>
          <a:lstStyle/>
          <a:p>
            <a:r>
              <a:rPr lang="en-GB" dirty="0"/>
              <a:t>Tracking impact</a:t>
            </a:r>
          </a:p>
        </p:txBody>
      </p:sp>
      <p:grpSp>
        <p:nvGrpSpPr>
          <p:cNvPr id="9" name="Group 8">
            <a:extLst>
              <a:ext uri="{FF2B5EF4-FFF2-40B4-BE49-F238E27FC236}">
                <a16:creationId xmlns:a16="http://schemas.microsoft.com/office/drawing/2014/main" id="{F86D1905-2394-41A0-F5BF-F8F74A390923}"/>
              </a:ext>
            </a:extLst>
          </p:cNvPr>
          <p:cNvGrpSpPr/>
          <p:nvPr/>
        </p:nvGrpSpPr>
        <p:grpSpPr>
          <a:xfrm>
            <a:off x="118340" y="1997849"/>
            <a:ext cx="8907319" cy="3954715"/>
            <a:chOff x="29212" y="1283234"/>
            <a:chExt cx="8907319" cy="3954715"/>
          </a:xfrm>
        </p:grpSpPr>
        <p:pic>
          <p:nvPicPr>
            <p:cNvPr id="5" name="Picture 4">
              <a:extLst>
                <a:ext uri="{FF2B5EF4-FFF2-40B4-BE49-F238E27FC236}">
                  <a16:creationId xmlns:a16="http://schemas.microsoft.com/office/drawing/2014/main" id="{D09FF8A3-099D-5610-966E-A53CEB925297}"/>
                </a:ext>
              </a:extLst>
            </p:cNvPr>
            <p:cNvPicPr>
              <a:picLocks noChangeAspect="1"/>
            </p:cNvPicPr>
            <p:nvPr/>
          </p:nvPicPr>
          <p:blipFill>
            <a:blip r:embed="rId2"/>
            <a:stretch>
              <a:fillRect/>
            </a:stretch>
          </p:blipFill>
          <p:spPr>
            <a:xfrm>
              <a:off x="29212" y="1406179"/>
              <a:ext cx="4519735" cy="3701048"/>
            </a:xfrm>
            <a:prstGeom prst="rect">
              <a:avLst/>
            </a:prstGeom>
            <a:ln w="15875">
              <a:solidFill>
                <a:schemeClr val="accent1"/>
              </a:solidFill>
            </a:ln>
          </p:spPr>
        </p:pic>
        <p:sp>
          <p:nvSpPr>
            <p:cNvPr id="6" name="Rectangle: Rounded Corners 5">
              <a:extLst>
                <a:ext uri="{FF2B5EF4-FFF2-40B4-BE49-F238E27FC236}">
                  <a16:creationId xmlns:a16="http://schemas.microsoft.com/office/drawing/2014/main" id="{264BA064-7BE8-9423-4588-73EC25A0BC3B}"/>
                </a:ext>
              </a:extLst>
            </p:cNvPr>
            <p:cNvSpPr/>
            <p:nvPr/>
          </p:nvSpPr>
          <p:spPr>
            <a:xfrm>
              <a:off x="4572000" y="1283234"/>
              <a:ext cx="4364531" cy="1237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Communication and Interaction</a:t>
              </a:r>
            </a:p>
            <a:p>
              <a:pPr algn="ctr"/>
              <a:r>
                <a:rPr lang="en-GB" sz="1050" dirty="0"/>
                <a:t>Carmy has language processing and auditory working memory difficulties extended verbal explanations are difficult for him as he loses track of what is being said. His English vocabulary knowledge is below average, and he struggles with word-finding. Carmy seems to find it easier to process language when not making direct eye contact; he sometimes closes his eyes when listening.</a:t>
              </a:r>
            </a:p>
          </p:txBody>
        </p:sp>
        <p:sp>
          <p:nvSpPr>
            <p:cNvPr id="7" name="Rectangle: Rounded Corners 6">
              <a:extLst>
                <a:ext uri="{FF2B5EF4-FFF2-40B4-BE49-F238E27FC236}">
                  <a16:creationId xmlns:a16="http://schemas.microsoft.com/office/drawing/2014/main" id="{D5237A45-8309-49E5-B406-34D3449700AF}"/>
                </a:ext>
              </a:extLst>
            </p:cNvPr>
            <p:cNvSpPr/>
            <p:nvPr/>
          </p:nvSpPr>
          <p:spPr>
            <a:xfrm>
              <a:off x="4572000" y="2642027"/>
              <a:ext cx="4364531" cy="1237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Cognition and Learning</a:t>
              </a:r>
            </a:p>
            <a:p>
              <a:pPr algn="ctr"/>
              <a:r>
                <a:rPr lang="en-GB" sz="1050" dirty="0"/>
                <a:t>His language difficulties impact on every aspect of his cognition and learning. In school assessments (carried out Apr 2026) place him at between 0.1st and 5th percentile for most areas. Carmy needs time to organise his ideas. He is able to grasp pattern-finding, and can remember steps in short, specific types of problems; Carmy struggles with spatial aspects of maths.</a:t>
              </a:r>
            </a:p>
          </p:txBody>
        </p:sp>
        <p:sp>
          <p:nvSpPr>
            <p:cNvPr id="8" name="Rectangle: Rounded Corners 7">
              <a:extLst>
                <a:ext uri="{FF2B5EF4-FFF2-40B4-BE49-F238E27FC236}">
                  <a16:creationId xmlns:a16="http://schemas.microsoft.com/office/drawing/2014/main" id="{6BDDCF1B-635D-DE83-4684-BC6DB50B5DE8}"/>
                </a:ext>
              </a:extLst>
            </p:cNvPr>
            <p:cNvSpPr/>
            <p:nvPr/>
          </p:nvSpPr>
          <p:spPr>
            <a:xfrm>
              <a:off x="4572000" y="4000820"/>
              <a:ext cx="4364531" cy="12371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Social, Emotional and Mental Health</a:t>
              </a:r>
            </a:p>
            <a:p>
              <a:pPr algn="ctr"/>
              <a:r>
                <a:rPr lang="en-GB" sz="1050" dirty="0"/>
                <a:t>Carmy has a diagnosis of ADHD (since 2021). He enjoys attention from adults and can </a:t>
              </a:r>
              <a:r>
                <a:rPr lang="en-GB" sz="1050" dirty="0" err="1"/>
                <a:t>initate</a:t>
              </a:r>
              <a:r>
                <a:rPr lang="en-GB" sz="1050" dirty="0"/>
                <a:t> interaction with peers, although cannot always sustain this in an appropriate way, becoming overwhelmed, 'silly', challenging behaviour. Carmy displays violence when dysregulated. Triggers include finding something challenging, being told 'no' in a direct way - these stem from anxieties.</a:t>
              </a:r>
            </a:p>
          </p:txBody>
        </p:sp>
      </p:grpSp>
      <p:sp>
        <p:nvSpPr>
          <p:cNvPr id="11" name="TextBox 10">
            <a:extLst>
              <a:ext uri="{FF2B5EF4-FFF2-40B4-BE49-F238E27FC236}">
                <a16:creationId xmlns:a16="http://schemas.microsoft.com/office/drawing/2014/main" id="{58E4E38D-49AC-68D4-B45A-83ADF225C3E1}"/>
              </a:ext>
            </a:extLst>
          </p:cNvPr>
          <p:cNvSpPr txBox="1"/>
          <p:nvPr/>
        </p:nvSpPr>
        <p:spPr>
          <a:xfrm>
            <a:off x="252032" y="1085276"/>
            <a:ext cx="8772086" cy="738664"/>
          </a:xfrm>
          <a:prstGeom prst="rect">
            <a:avLst/>
          </a:prstGeom>
          <a:noFill/>
        </p:spPr>
        <p:txBody>
          <a:bodyPr wrap="square">
            <a:spAutoFit/>
          </a:bodyPr>
          <a:lstStyle/>
          <a:p>
            <a:r>
              <a:rPr lang="en-GB" sz="1400" dirty="0">
                <a:solidFill>
                  <a:srgbClr val="02745C"/>
                </a:solidFill>
              </a:rPr>
              <a:t>“Please explain what the challenges are for the young person as result of their needs and the barriers they present for the child. Alongside the radar and profile / assessment information include details of how the needs impact on the curriculum and, if appropriate, upon access to the school and classroom”</a:t>
            </a:r>
          </a:p>
        </p:txBody>
      </p:sp>
    </p:spTree>
    <p:extLst>
      <p:ext uri="{BB962C8B-B14F-4D97-AF65-F5344CB8AC3E}">
        <p14:creationId xmlns:p14="http://schemas.microsoft.com/office/powerpoint/2010/main" val="3903141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394B2-6B16-CEF3-BBF4-857544D68FC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C75AEA4A-5C20-1BF1-F2D4-5265CF40BB83}"/>
              </a:ext>
            </a:extLst>
          </p:cNvPr>
          <p:cNvSpPr>
            <a:spLocks noGrp="1"/>
          </p:cNvSpPr>
          <p:nvPr>
            <p:ph type="body" sz="quarter" idx="12"/>
          </p:nvPr>
        </p:nvSpPr>
        <p:spPr/>
        <p:txBody>
          <a:bodyPr/>
          <a:lstStyle/>
          <a:p>
            <a:r>
              <a:rPr lang="en-GB" dirty="0"/>
              <a:t>Tracking impact</a:t>
            </a:r>
          </a:p>
        </p:txBody>
      </p:sp>
      <p:sp>
        <p:nvSpPr>
          <p:cNvPr id="6" name="Rectangle: Rounded Corners 5">
            <a:extLst>
              <a:ext uri="{FF2B5EF4-FFF2-40B4-BE49-F238E27FC236}">
                <a16:creationId xmlns:a16="http://schemas.microsoft.com/office/drawing/2014/main" id="{E941FA14-F674-A7DC-B509-71FCC12FD537}"/>
              </a:ext>
            </a:extLst>
          </p:cNvPr>
          <p:cNvSpPr/>
          <p:nvPr/>
        </p:nvSpPr>
        <p:spPr>
          <a:xfrm>
            <a:off x="4661128" y="1608496"/>
            <a:ext cx="4364531" cy="13344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Communication and Interaction</a:t>
            </a:r>
          </a:p>
          <a:p>
            <a:pPr algn="ctr"/>
            <a:r>
              <a:rPr lang="en-GB" sz="1050" dirty="0"/>
              <a:t>Carmy has language processing and auditory working memory difficulties - intervention has supported his tracking of extended verbal explanations, although they still provide a challenge. His English vocabulary knowledge is below average, and he struggles with word-finding; Word Aware has supported his strategies for this. Carmy seems to find it easier to process language when not making direct eye contact; he sometimes closes his eyes when listening.</a:t>
            </a:r>
          </a:p>
        </p:txBody>
      </p:sp>
      <p:sp>
        <p:nvSpPr>
          <p:cNvPr id="7" name="Rectangle: Rounded Corners 6">
            <a:extLst>
              <a:ext uri="{FF2B5EF4-FFF2-40B4-BE49-F238E27FC236}">
                <a16:creationId xmlns:a16="http://schemas.microsoft.com/office/drawing/2014/main" id="{0A8AE673-AC1B-FF8B-66BB-F469B784658C}"/>
              </a:ext>
            </a:extLst>
          </p:cNvPr>
          <p:cNvSpPr/>
          <p:nvPr/>
        </p:nvSpPr>
        <p:spPr>
          <a:xfrm>
            <a:off x="4661128" y="2996773"/>
            <a:ext cx="4364531" cy="148301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Cognition and Learning</a:t>
            </a:r>
          </a:p>
          <a:p>
            <a:pPr algn="ctr"/>
            <a:r>
              <a:rPr lang="en-GB" sz="1050" dirty="0"/>
              <a:t>His language difficulties impact on every aspect of his cognition and learning. In-school assessments (carried out July 2026) place him at between 0.1st and 5th percentile for most areas. Carmy needs time to organise his ideas and is slowly becoming independent with graphic organiser strategies. He is able to grasp pattern-finding, and can remember steps in short, specific types of problems - although this is improving slowly. Carmy continues to struggle with spatial aspects of maths.</a:t>
            </a:r>
          </a:p>
        </p:txBody>
      </p:sp>
      <p:sp>
        <p:nvSpPr>
          <p:cNvPr id="8" name="Rectangle: Rounded Corners 7">
            <a:extLst>
              <a:ext uri="{FF2B5EF4-FFF2-40B4-BE49-F238E27FC236}">
                <a16:creationId xmlns:a16="http://schemas.microsoft.com/office/drawing/2014/main" id="{1C267122-2427-3F66-1A35-99F28040BB5D}"/>
              </a:ext>
            </a:extLst>
          </p:cNvPr>
          <p:cNvSpPr/>
          <p:nvPr/>
        </p:nvSpPr>
        <p:spPr>
          <a:xfrm>
            <a:off x="4661128" y="4533580"/>
            <a:ext cx="4364531" cy="179037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Social, Emotional and Mental Health</a:t>
            </a:r>
          </a:p>
          <a:p>
            <a:pPr algn="ctr"/>
            <a:r>
              <a:rPr lang="en-GB" sz="1050" dirty="0"/>
              <a:t>Carmy has a diagnosis of ADHD (since 2021). He enjoys attention from adults and can initiate interaction with peers. Following some intensive intervention, he is increasingly able to sustain interactions in a prosocial way. He does still become overwhelmed and displays challenging behaviour with certain peers or when he is already tired / overwhelmed. Carmy displays violence when dysregulated, although he now aims this at objects rather than people. Triggers include finding something challenging, being told 'no' in a direct way - these stem from anxieties. Note that his level of need is still at 8, but some of his individual prompts have moved 'down' in severity of presentation.</a:t>
            </a:r>
          </a:p>
        </p:txBody>
      </p:sp>
      <p:sp>
        <p:nvSpPr>
          <p:cNvPr id="11" name="TextBox 10">
            <a:extLst>
              <a:ext uri="{FF2B5EF4-FFF2-40B4-BE49-F238E27FC236}">
                <a16:creationId xmlns:a16="http://schemas.microsoft.com/office/drawing/2014/main" id="{DD97D2E0-F4E8-5EE0-0D80-CC869D9565D1}"/>
              </a:ext>
            </a:extLst>
          </p:cNvPr>
          <p:cNvSpPr txBox="1"/>
          <p:nvPr/>
        </p:nvSpPr>
        <p:spPr>
          <a:xfrm>
            <a:off x="252032" y="1085276"/>
            <a:ext cx="8772086" cy="523220"/>
          </a:xfrm>
          <a:prstGeom prst="rect">
            <a:avLst/>
          </a:prstGeom>
          <a:noFill/>
        </p:spPr>
        <p:txBody>
          <a:bodyPr wrap="square">
            <a:spAutoFit/>
          </a:bodyPr>
          <a:lstStyle/>
          <a:p>
            <a:r>
              <a:rPr lang="en-GB" sz="1400" dirty="0">
                <a:solidFill>
                  <a:srgbClr val="02745C"/>
                </a:solidFill>
              </a:rPr>
              <a:t>“How will you know that the intervention has been effective? There needs to be a measurable impact provided so that this can be assessed during and at the end of the funding period.”</a:t>
            </a:r>
          </a:p>
        </p:txBody>
      </p:sp>
      <p:pic>
        <p:nvPicPr>
          <p:cNvPr id="12" name="Picture 11">
            <a:extLst>
              <a:ext uri="{FF2B5EF4-FFF2-40B4-BE49-F238E27FC236}">
                <a16:creationId xmlns:a16="http://schemas.microsoft.com/office/drawing/2014/main" id="{F2FD8398-3D7B-79F7-9848-59D67787E251}"/>
              </a:ext>
            </a:extLst>
          </p:cNvPr>
          <p:cNvPicPr>
            <a:picLocks noChangeAspect="1"/>
          </p:cNvPicPr>
          <p:nvPr/>
        </p:nvPicPr>
        <p:blipFill>
          <a:blip r:embed="rId2"/>
          <a:stretch>
            <a:fillRect/>
          </a:stretch>
        </p:blipFill>
        <p:spPr>
          <a:xfrm>
            <a:off x="118341" y="1663869"/>
            <a:ext cx="4476457" cy="3645527"/>
          </a:xfrm>
          <a:prstGeom prst="rect">
            <a:avLst/>
          </a:prstGeom>
          <a:ln w="15875">
            <a:solidFill>
              <a:schemeClr val="accent1"/>
            </a:solidFill>
          </a:ln>
        </p:spPr>
      </p:pic>
      <p:sp>
        <p:nvSpPr>
          <p:cNvPr id="13" name="Rectangle: Rounded Corners 12">
            <a:extLst>
              <a:ext uri="{FF2B5EF4-FFF2-40B4-BE49-F238E27FC236}">
                <a16:creationId xmlns:a16="http://schemas.microsoft.com/office/drawing/2014/main" id="{17DDD9E2-3645-BA23-E76A-5C8549E8D64B}"/>
              </a:ext>
            </a:extLst>
          </p:cNvPr>
          <p:cNvSpPr/>
          <p:nvPr/>
        </p:nvSpPr>
        <p:spPr>
          <a:xfrm>
            <a:off x="207469" y="5400705"/>
            <a:ext cx="4364531" cy="74403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50" b="1" dirty="0"/>
              <a:t>Independence</a:t>
            </a:r>
          </a:p>
          <a:p>
            <a:pPr algn="ctr"/>
            <a:r>
              <a:rPr lang="en-GB" sz="1050" dirty="0"/>
              <a:t>Carmy has made progress, and is becoming increasingly able to display some age-related independence skills. He still needs scaffolding and adult prompting for most of these.</a:t>
            </a:r>
          </a:p>
        </p:txBody>
      </p:sp>
    </p:spTree>
    <p:extLst>
      <p:ext uri="{BB962C8B-B14F-4D97-AF65-F5344CB8AC3E}">
        <p14:creationId xmlns:p14="http://schemas.microsoft.com/office/powerpoint/2010/main" val="15870432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B3AB486-CA8D-F69B-E63B-2B0B36CD0053}"/>
              </a:ext>
            </a:extLst>
          </p:cNvPr>
          <p:cNvPicPr>
            <a:picLocks noChangeAspect="1"/>
          </p:cNvPicPr>
          <p:nvPr/>
        </p:nvPicPr>
        <p:blipFill>
          <a:blip r:embed="rId3"/>
          <a:stretch>
            <a:fillRect/>
          </a:stretch>
        </p:blipFill>
        <p:spPr>
          <a:xfrm>
            <a:off x="1651182" y="4133151"/>
            <a:ext cx="6268316" cy="3568549"/>
          </a:xfrm>
          <a:prstGeom prst="rect">
            <a:avLst/>
          </a:prstGeom>
        </p:spPr>
      </p:pic>
      <p:sp>
        <p:nvSpPr>
          <p:cNvPr id="2" name="Text Placeholder 1">
            <a:extLst>
              <a:ext uri="{FF2B5EF4-FFF2-40B4-BE49-F238E27FC236}">
                <a16:creationId xmlns:a16="http://schemas.microsoft.com/office/drawing/2014/main" id="{C5028BD2-9E4C-D5E7-D3B4-2FD0458AC14C}"/>
              </a:ext>
            </a:extLst>
          </p:cNvPr>
          <p:cNvSpPr>
            <a:spLocks noGrp="1"/>
          </p:cNvSpPr>
          <p:nvPr>
            <p:ph type="body" sz="quarter" idx="12"/>
          </p:nvPr>
        </p:nvSpPr>
        <p:spPr>
          <a:xfrm>
            <a:off x="426681" y="0"/>
            <a:ext cx="8244798" cy="1029903"/>
          </a:xfrm>
        </p:spPr>
        <p:txBody>
          <a:bodyPr/>
          <a:lstStyle/>
          <a:p>
            <a:r>
              <a:rPr lang="en-GB" dirty="0"/>
              <a:t>A look at the VSEND tool: Support Planning</a:t>
            </a:r>
          </a:p>
        </p:txBody>
      </p:sp>
      <p:pic>
        <p:nvPicPr>
          <p:cNvPr id="5" name="Picture 4">
            <a:extLst>
              <a:ext uri="{FF2B5EF4-FFF2-40B4-BE49-F238E27FC236}">
                <a16:creationId xmlns:a16="http://schemas.microsoft.com/office/drawing/2014/main" id="{DAB04899-CE40-8E26-7099-623762000C89}"/>
              </a:ext>
            </a:extLst>
          </p:cNvPr>
          <p:cNvPicPr>
            <a:picLocks noChangeAspect="1"/>
          </p:cNvPicPr>
          <p:nvPr/>
        </p:nvPicPr>
        <p:blipFill rotWithShape="1">
          <a:blip r:embed="rId4"/>
          <a:srcRect b="19637"/>
          <a:stretch/>
        </p:blipFill>
        <p:spPr>
          <a:xfrm>
            <a:off x="108388" y="817522"/>
            <a:ext cx="7899831" cy="3307944"/>
          </a:xfrm>
          <a:prstGeom prst="rect">
            <a:avLst/>
          </a:prstGeom>
          <a:ln w="15875">
            <a:solidFill>
              <a:srgbClr val="029676"/>
            </a:solidFill>
          </a:ln>
        </p:spPr>
      </p:pic>
      <p:sp>
        <p:nvSpPr>
          <p:cNvPr id="6" name="Speech Bubble: Rectangle with Corners Rounded 5">
            <a:extLst>
              <a:ext uri="{FF2B5EF4-FFF2-40B4-BE49-F238E27FC236}">
                <a16:creationId xmlns:a16="http://schemas.microsoft.com/office/drawing/2014/main" id="{5F0A424F-00FC-9D3C-6B0D-A8ED69BFADAA}"/>
              </a:ext>
            </a:extLst>
          </p:cNvPr>
          <p:cNvSpPr/>
          <p:nvPr/>
        </p:nvSpPr>
        <p:spPr>
          <a:xfrm>
            <a:off x="4244741" y="1799670"/>
            <a:ext cx="2765729" cy="731519"/>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can be accessed once all the Needs Ratings and Setting Readiness Ratings are completed</a:t>
            </a:r>
          </a:p>
        </p:txBody>
      </p:sp>
      <p:sp>
        <p:nvSpPr>
          <p:cNvPr id="4" name="Speech Bubble: Rectangle with Corners Rounded 3">
            <a:extLst>
              <a:ext uri="{FF2B5EF4-FFF2-40B4-BE49-F238E27FC236}">
                <a16:creationId xmlns:a16="http://schemas.microsoft.com/office/drawing/2014/main" id="{83AD2A9C-ED9A-3128-8B00-458792272B74}"/>
              </a:ext>
            </a:extLst>
          </p:cNvPr>
          <p:cNvSpPr/>
          <p:nvPr/>
        </p:nvSpPr>
        <p:spPr>
          <a:xfrm>
            <a:off x="4823861" y="4379140"/>
            <a:ext cx="4373217" cy="84802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provides ideas for SENCOs to recommend, for class teachers to access independently and implement into their practice, and for any teachers or TAs involved in interventions to find ideas for strategies</a:t>
            </a:r>
          </a:p>
        </p:txBody>
      </p:sp>
      <p:sp>
        <p:nvSpPr>
          <p:cNvPr id="7" name="Speech Bubble: Rectangle with Corners Rounded 6">
            <a:extLst>
              <a:ext uri="{FF2B5EF4-FFF2-40B4-BE49-F238E27FC236}">
                <a16:creationId xmlns:a16="http://schemas.microsoft.com/office/drawing/2014/main" id="{1FC8C047-D9C4-158A-D6A3-B8698B8687CF}"/>
              </a:ext>
            </a:extLst>
          </p:cNvPr>
          <p:cNvSpPr/>
          <p:nvPr/>
        </p:nvSpPr>
        <p:spPr>
          <a:xfrm>
            <a:off x="-128376" y="4633672"/>
            <a:ext cx="2362771" cy="1186984"/>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This may also highlight where the SENCO (or other relevant staff) needs to deliver training, e.g. on how to use social stories</a:t>
            </a:r>
          </a:p>
        </p:txBody>
      </p:sp>
      <p:sp>
        <p:nvSpPr>
          <p:cNvPr id="8" name="Speech Bubble: Rectangle with Corners Rounded 7">
            <a:extLst>
              <a:ext uri="{FF2B5EF4-FFF2-40B4-BE49-F238E27FC236}">
                <a16:creationId xmlns:a16="http://schemas.microsoft.com/office/drawing/2014/main" id="{BA4D0F1F-787E-9F1E-58DA-525CB28DBF2D}"/>
              </a:ext>
            </a:extLst>
          </p:cNvPr>
          <p:cNvSpPr/>
          <p:nvPr/>
        </p:nvSpPr>
        <p:spPr>
          <a:xfrm>
            <a:off x="6694997" y="5879990"/>
            <a:ext cx="2449003" cy="978010"/>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dirty="0"/>
              <a:t>Note: there is no expectation that EVERY strategy will be implemented! This is a guide to be used alongside the SENCO’s professional judgement</a:t>
            </a:r>
          </a:p>
        </p:txBody>
      </p:sp>
    </p:spTree>
    <p:extLst>
      <p:ext uri="{BB962C8B-B14F-4D97-AF65-F5344CB8AC3E}">
        <p14:creationId xmlns:p14="http://schemas.microsoft.com/office/powerpoint/2010/main" val="281667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24B67DA-3C38-D20B-A744-806E9D4FE8E8}"/>
              </a:ext>
            </a:extLst>
          </p:cNvPr>
          <p:cNvPicPr>
            <a:picLocks noChangeAspect="1"/>
          </p:cNvPicPr>
          <p:nvPr/>
        </p:nvPicPr>
        <p:blipFill>
          <a:blip r:embed="rId3"/>
          <a:stretch>
            <a:fillRect/>
          </a:stretch>
        </p:blipFill>
        <p:spPr>
          <a:xfrm>
            <a:off x="67378" y="800938"/>
            <a:ext cx="7565630" cy="1821562"/>
          </a:xfrm>
          <a:prstGeom prst="rect">
            <a:avLst/>
          </a:prstGeom>
        </p:spPr>
      </p:pic>
      <p:pic>
        <p:nvPicPr>
          <p:cNvPr id="5" name="Picture 4">
            <a:extLst>
              <a:ext uri="{FF2B5EF4-FFF2-40B4-BE49-F238E27FC236}">
                <a16:creationId xmlns:a16="http://schemas.microsoft.com/office/drawing/2014/main" id="{2AA42749-ACB0-30CC-6736-5C64133F5D01}"/>
              </a:ext>
            </a:extLst>
          </p:cNvPr>
          <p:cNvPicPr>
            <a:picLocks noChangeAspect="1"/>
          </p:cNvPicPr>
          <p:nvPr/>
        </p:nvPicPr>
        <p:blipFill>
          <a:blip r:embed="rId4"/>
          <a:stretch>
            <a:fillRect/>
          </a:stretch>
        </p:blipFill>
        <p:spPr>
          <a:xfrm>
            <a:off x="0" y="2615409"/>
            <a:ext cx="8245412" cy="4520456"/>
          </a:xfrm>
          <a:prstGeom prst="rect">
            <a:avLst/>
          </a:prstGeom>
        </p:spPr>
      </p:pic>
      <p:sp>
        <p:nvSpPr>
          <p:cNvPr id="2" name="Text Placeholder 1">
            <a:extLst>
              <a:ext uri="{FF2B5EF4-FFF2-40B4-BE49-F238E27FC236}">
                <a16:creationId xmlns:a16="http://schemas.microsoft.com/office/drawing/2014/main" id="{96DEDDCA-34E9-8DB6-8D1E-79FF6108C4FC}"/>
              </a:ext>
            </a:extLst>
          </p:cNvPr>
          <p:cNvSpPr>
            <a:spLocks noGrp="1"/>
          </p:cNvSpPr>
          <p:nvPr>
            <p:ph type="body" sz="quarter" idx="12"/>
          </p:nvPr>
        </p:nvSpPr>
        <p:spPr>
          <a:xfrm>
            <a:off x="125127" y="0"/>
            <a:ext cx="8951495" cy="1029903"/>
          </a:xfrm>
        </p:spPr>
        <p:txBody>
          <a:bodyPr/>
          <a:lstStyle/>
          <a:p>
            <a:r>
              <a:rPr lang="en-GB" dirty="0"/>
              <a:t>Support Planning: additional things you can do</a:t>
            </a:r>
          </a:p>
        </p:txBody>
      </p:sp>
      <p:sp>
        <p:nvSpPr>
          <p:cNvPr id="11" name="Speech Bubble: Rectangle with Corners Rounded 10">
            <a:extLst>
              <a:ext uri="{FF2B5EF4-FFF2-40B4-BE49-F238E27FC236}">
                <a16:creationId xmlns:a16="http://schemas.microsoft.com/office/drawing/2014/main" id="{ABC1441D-346E-FD79-47F9-EE75B43D50FA}"/>
              </a:ext>
            </a:extLst>
          </p:cNvPr>
          <p:cNvSpPr/>
          <p:nvPr/>
        </p:nvSpPr>
        <p:spPr>
          <a:xfrm>
            <a:off x="6365648" y="1247355"/>
            <a:ext cx="2669476" cy="67402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Copy and paste from reports and assessments / interventions</a:t>
            </a:r>
          </a:p>
        </p:txBody>
      </p:sp>
      <p:sp>
        <p:nvSpPr>
          <p:cNvPr id="12" name="Speech Bubble: Rectangle with Corners Rounded 11">
            <a:extLst>
              <a:ext uri="{FF2B5EF4-FFF2-40B4-BE49-F238E27FC236}">
                <a16:creationId xmlns:a16="http://schemas.microsoft.com/office/drawing/2014/main" id="{4314427C-46B7-736B-117A-953F5EC711BD}"/>
              </a:ext>
            </a:extLst>
          </p:cNvPr>
          <p:cNvSpPr/>
          <p:nvPr/>
        </p:nvSpPr>
        <p:spPr>
          <a:xfrm>
            <a:off x="6349397" y="3091988"/>
            <a:ext cx="2448094" cy="67402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Review the provision implemented</a:t>
            </a:r>
          </a:p>
        </p:txBody>
      </p:sp>
      <p:sp>
        <p:nvSpPr>
          <p:cNvPr id="13" name="Speech Bubble: Rectangle with Corners Rounded 12">
            <a:extLst>
              <a:ext uri="{FF2B5EF4-FFF2-40B4-BE49-F238E27FC236}">
                <a16:creationId xmlns:a16="http://schemas.microsoft.com/office/drawing/2014/main" id="{1C6F4412-7CA8-7854-476A-793F547456AC}"/>
              </a:ext>
            </a:extLst>
          </p:cNvPr>
          <p:cNvSpPr/>
          <p:nvPr/>
        </p:nvSpPr>
        <p:spPr>
          <a:xfrm>
            <a:off x="6349397" y="4244866"/>
            <a:ext cx="2448094" cy="1140723"/>
          </a:xfrm>
          <a:prstGeom prst="wedgeRoundRectCallout">
            <a:avLst>
              <a:gd name="adj1" fmla="val -43016"/>
              <a:gd name="adj2" fmla="val 31628"/>
              <a:gd name="adj3" fmla="val 16667"/>
            </a:avLst>
          </a:prstGeom>
          <a:solidFill>
            <a:srgbClr val="02967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Log support actions – these can be copied and pasted from reports, assessments or from the auto-populated Support Prompts box</a:t>
            </a:r>
          </a:p>
        </p:txBody>
      </p:sp>
    </p:spTree>
    <p:extLst>
      <p:ext uri="{BB962C8B-B14F-4D97-AF65-F5344CB8AC3E}">
        <p14:creationId xmlns:p14="http://schemas.microsoft.com/office/powerpoint/2010/main" val="2456174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27F33C-0CAC-054A-9266-1A1FED5A4172}"/>
              </a:ext>
            </a:extLst>
          </p:cNvPr>
          <p:cNvSpPr>
            <a:spLocks noGrp="1"/>
          </p:cNvSpPr>
          <p:nvPr>
            <p:ph type="body" sz="quarter" idx="12"/>
          </p:nvPr>
        </p:nvSpPr>
        <p:spPr/>
        <p:txBody>
          <a:bodyPr/>
          <a:lstStyle/>
          <a:p>
            <a:r>
              <a:rPr lang="en-GB" dirty="0"/>
              <a:t>Support plan </a:t>
            </a:r>
          </a:p>
          <a:p>
            <a:r>
              <a:rPr lang="en-GB" dirty="0"/>
              <a:t>example</a:t>
            </a:r>
          </a:p>
        </p:txBody>
      </p:sp>
      <p:grpSp>
        <p:nvGrpSpPr>
          <p:cNvPr id="12" name="Group 11">
            <a:extLst>
              <a:ext uri="{FF2B5EF4-FFF2-40B4-BE49-F238E27FC236}">
                <a16:creationId xmlns:a16="http://schemas.microsoft.com/office/drawing/2014/main" id="{25A27968-AD3A-BC2C-C6ED-621AA991CF4F}"/>
              </a:ext>
            </a:extLst>
          </p:cNvPr>
          <p:cNvGrpSpPr/>
          <p:nvPr/>
        </p:nvGrpSpPr>
        <p:grpSpPr>
          <a:xfrm>
            <a:off x="3011730" y="124220"/>
            <a:ext cx="4626891" cy="6609560"/>
            <a:chOff x="4517109" y="35128"/>
            <a:chExt cx="4626891" cy="6609560"/>
          </a:xfrm>
        </p:grpSpPr>
        <p:pic>
          <p:nvPicPr>
            <p:cNvPr id="6" name="Picture 5">
              <a:extLst>
                <a:ext uri="{FF2B5EF4-FFF2-40B4-BE49-F238E27FC236}">
                  <a16:creationId xmlns:a16="http://schemas.microsoft.com/office/drawing/2014/main" id="{EBD0D2A9-9FB5-567D-6D40-090182D02438}"/>
                </a:ext>
              </a:extLst>
            </p:cNvPr>
            <p:cNvPicPr>
              <a:picLocks noChangeAspect="1"/>
            </p:cNvPicPr>
            <p:nvPr/>
          </p:nvPicPr>
          <p:blipFill>
            <a:blip r:embed="rId3"/>
            <a:stretch>
              <a:fillRect/>
            </a:stretch>
          </p:blipFill>
          <p:spPr>
            <a:xfrm>
              <a:off x="4517109" y="35128"/>
              <a:ext cx="4626891" cy="4861338"/>
            </a:xfrm>
            <a:prstGeom prst="rect">
              <a:avLst/>
            </a:prstGeom>
          </p:spPr>
        </p:pic>
        <p:pic>
          <p:nvPicPr>
            <p:cNvPr id="11" name="Picture 10">
              <a:extLst>
                <a:ext uri="{FF2B5EF4-FFF2-40B4-BE49-F238E27FC236}">
                  <a16:creationId xmlns:a16="http://schemas.microsoft.com/office/drawing/2014/main" id="{88849F24-5609-5900-7820-5DF93C0E47B8}"/>
                </a:ext>
              </a:extLst>
            </p:cNvPr>
            <p:cNvPicPr>
              <a:picLocks noChangeAspect="1"/>
            </p:cNvPicPr>
            <p:nvPr/>
          </p:nvPicPr>
          <p:blipFill>
            <a:blip r:embed="rId4"/>
            <a:stretch>
              <a:fillRect/>
            </a:stretch>
          </p:blipFill>
          <p:spPr>
            <a:xfrm>
              <a:off x="4711011" y="4931591"/>
              <a:ext cx="4377109" cy="1713097"/>
            </a:xfrm>
            <a:prstGeom prst="rect">
              <a:avLst/>
            </a:prstGeom>
          </p:spPr>
        </p:pic>
      </p:grpSp>
      <p:sp>
        <p:nvSpPr>
          <p:cNvPr id="13" name="Arrow: Right 12">
            <a:extLst>
              <a:ext uri="{FF2B5EF4-FFF2-40B4-BE49-F238E27FC236}">
                <a16:creationId xmlns:a16="http://schemas.microsoft.com/office/drawing/2014/main" id="{09E31E00-CA3F-D066-F76A-ADA0A6C59892}"/>
              </a:ext>
            </a:extLst>
          </p:cNvPr>
          <p:cNvSpPr/>
          <p:nvPr/>
        </p:nvSpPr>
        <p:spPr>
          <a:xfrm>
            <a:off x="1451089" y="784001"/>
            <a:ext cx="1754543" cy="965200"/>
          </a:xfrm>
          <a:prstGeom prst="rightArrow">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Headlines for the main areas of need</a:t>
            </a:r>
          </a:p>
        </p:txBody>
      </p:sp>
      <p:sp>
        <p:nvSpPr>
          <p:cNvPr id="8" name="Cloud 7">
            <a:extLst>
              <a:ext uri="{FF2B5EF4-FFF2-40B4-BE49-F238E27FC236}">
                <a16:creationId xmlns:a16="http://schemas.microsoft.com/office/drawing/2014/main" id="{D53A37B2-5DA2-D2F7-2A49-A7AA222B9DC5}"/>
              </a:ext>
            </a:extLst>
          </p:cNvPr>
          <p:cNvSpPr/>
          <p:nvPr/>
        </p:nvSpPr>
        <p:spPr>
          <a:xfrm>
            <a:off x="7225328" y="1193690"/>
            <a:ext cx="2055537" cy="1390262"/>
          </a:xfrm>
          <a:prstGeom prst="cloud">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Are these the most appropriate assessments? What is in place in the classroom?</a:t>
            </a:r>
          </a:p>
        </p:txBody>
      </p:sp>
      <p:sp>
        <p:nvSpPr>
          <p:cNvPr id="14" name="Arrow: Right 13">
            <a:extLst>
              <a:ext uri="{FF2B5EF4-FFF2-40B4-BE49-F238E27FC236}">
                <a16:creationId xmlns:a16="http://schemas.microsoft.com/office/drawing/2014/main" id="{788A7FFD-BB52-78C3-073F-6DE56B508A5C}"/>
              </a:ext>
            </a:extLst>
          </p:cNvPr>
          <p:cNvSpPr/>
          <p:nvPr/>
        </p:nvSpPr>
        <p:spPr>
          <a:xfrm>
            <a:off x="1287624" y="3124881"/>
            <a:ext cx="1906757" cy="965200"/>
          </a:xfrm>
          <a:prstGeom prst="rightArrow">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Space for the setting to log Plan and Review</a:t>
            </a:r>
          </a:p>
        </p:txBody>
      </p:sp>
      <p:sp>
        <p:nvSpPr>
          <p:cNvPr id="15" name="Cloud 14">
            <a:extLst>
              <a:ext uri="{FF2B5EF4-FFF2-40B4-BE49-F238E27FC236}">
                <a16:creationId xmlns:a16="http://schemas.microsoft.com/office/drawing/2014/main" id="{DD069C09-E6BF-6CA7-CA20-B67770D1FA6B}"/>
              </a:ext>
            </a:extLst>
          </p:cNvPr>
          <p:cNvSpPr/>
          <p:nvPr/>
        </p:nvSpPr>
        <p:spPr>
          <a:xfrm>
            <a:off x="6985997" y="3037263"/>
            <a:ext cx="2055537" cy="1390262"/>
          </a:xfrm>
          <a:prstGeom prst="cloud">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Have you reviewed provision? What has been your response to this?</a:t>
            </a:r>
          </a:p>
        </p:txBody>
      </p:sp>
      <p:sp>
        <p:nvSpPr>
          <p:cNvPr id="16" name="Arrow: Right 15">
            <a:extLst>
              <a:ext uri="{FF2B5EF4-FFF2-40B4-BE49-F238E27FC236}">
                <a16:creationId xmlns:a16="http://schemas.microsoft.com/office/drawing/2014/main" id="{BD668636-EE67-86E7-782C-8A479529589A}"/>
              </a:ext>
            </a:extLst>
          </p:cNvPr>
          <p:cNvSpPr/>
          <p:nvPr/>
        </p:nvSpPr>
        <p:spPr>
          <a:xfrm>
            <a:off x="1374981" y="5096333"/>
            <a:ext cx="1906757" cy="965200"/>
          </a:xfrm>
          <a:prstGeom prst="rightArrow">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Details of any interventions in place</a:t>
            </a:r>
          </a:p>
        </p:txBody>
      </p:sp>
      <p:sp>
        <p:nvSpPr>
          <p:cNvPr id="17" name="Cloud 16">
            <a:extLst>
              <a:ext uri="{FF2B5EF4-FFF2-40B4-BE49-F238E27FC236}">
                <a16:creationId xmlns:a16="http://schemas.microsoft.com/office/drawing/2014/main" id="{F581C1DE-EC5E-EE62-EDCD-C977290687F4}"/>
              </a:ext>
            </a:extLst>
          </p:cNvPr>
          <p:cNvSpPr/>
          <p:nvPr/>
        </p:nvSpPr>
        <p:spPr>
          <a:xfrm>
            <a:off x="7225328" y="4759539"/>
            <a:ext cx="2243944" cy="1390262"/>
          </a:xfrm>
          <a:prstGeom prst="cloud">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Are these the most suitable interventions? How does this look day-to-day?</a:t>
            </a:r>
          </a:p>
        </p:txBody>
      </p:sp>
    </p:spTree>
    <p:extLst>
      <p:ext uri="{BB962C8B-B14F-4D97-AF65-F5344CB8AC3E}">
        <p14:creationId xmlns:p14="http://schemas.microsoft.com/office/powerpoint/2010/main" val="3684799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6534F6C-CCB2-674A-2E9A-A123C3144FF9}"/>
              </a:ext>
            </a:extLst>
          </p:cNvPr>
          <p:cNvSpPr>
            <a:spLocks noGrp="1"/>
          </p:cNvSpPr>
          <p:nvPr>
            <p:ph type="body" sz="quarter" idx="12"/>
          </p:nvPr>
        </p:nvSpPr>
        <p:spPr>
          <a:xfrm>
            <a:off x="252392" y="0"/>
            <a:ext cx="8304467" cy="1029903"/>
          </a:xfrm>
        </p:spPr>
        <p:txBody>
          <a:bodyPr/>
          <a:lstStyle/>
          <a:p>
            <a:r>
              <a:rPr lang="en-GB"/>
              <a:t>Valuing SEND </a:t>
            </a:r>
            <a:r>
              <a:rPr lang="en-GB">
                <a:solidFill>
                  <a:schemeClr val="bg2">
                    <a:lumMod val="90000"/>
                  </a:schemeClr>
                </a:solidFill>
              </a:rPr>
              <a:t>|</a:t>
            </a:r>
            <a:r>
              <a:rPr lang="en-GB"/>
              <a:t> </a:t>
            </a:r>
            <a:r>
              <a:rPr lang="en-GB" b="0"/>
              <a:t>Case study example</a:t>
            </a:r>
          </a:p>
        </p:txBody>
      </p:sp>
      <p:grpSp>
        <p:nvGrpSpPr>
          <p:cNvPr id="4" name="Group 3">
            <a:extLst>
              <a:ext uri="{FF2B5EF4-FFF2-40B4-BE49-F238E27FC236}">
                <a16:creationId xmlns:a16="http://schemas.microsoft.com/office/drawing/2014/main" id="{C2322927-7579-2A53-41DA-FCA4EDF2B0E2}"/>
              </a:ext>
            </a:extLst>
          </p:cNvPr>
          <p:cNvGrpSpPr/>
          <p:nvPr/>
        </p:nvGrpSpPr>
        <p:grpSpPr>
          <a:xfrm>
            <a:off x="173887" y="1113750"/>
            <a:ext cx="8796225" cy="4957749"/>
            <a:chOff x="138225" y="1338676"/>
            <a:chExt cx="8878186" cy="4922220"/>
          </a:xfrm>
        </p:grpSpPr>
        <p:sp>
          <p:nvSpPr>
            <p:cNvPr id="5" name="Rectangle 4">
              <a:extLst>
                <a:ext uri="{FF2B5EF4-FFF2-40B4-BE49-F238E27FC236}">
                  <a16:creationId xmlns:a16="http://schemas.microsoft.com/office/drawing/2014/main" id="{524E0CA6-A388-DD20-98FE-D31632B77715}"/>
                </a:ext>
              </a:extLst>
            </p:cNvPr>
            <p:cNvSpPr/>
            <p:nvPr/>
          </p:nvSpPr>
          <p:spPr>
            <a:xfrm>
              <a:off x="138225" y="1338676"/>
              <a:ext cx="8878186" cy="4922220"/>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328608ED-0D51-3E63-1964-557B6EB65B33}"/>
                </a:ext>
              </a:extLst>
            </p:cNvPr>
            <p:cNvSpPr/>
            <p:nvPr/>
          </p:nvSpPr>
          <p:spPr>
            <a:xfrm>
              <a:off x="138225" y="1338676"/>
              <a:ext cx="8878186" cy="3679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dirty="0">
                  <a:solidFill>
                    <a:srgbClr val="FFFFFF"/>
                  </a:solidFill>
                  <a:latin typeface="Calibri" panose="020F0502020204030204"/>
                </a:rPr>
                <a:t>Valuing SEND helps parents develop an understanding of their child’s needs, as well as highlighting the ways in which his needs in different areas interact with one another.</a:t>
              </a:r>
              <a:endParaRPr kumimoji="0" lang="en-GB" sz="13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7124FF46-8171-AB76-0CAD-BCFFD149720F}"/>
                </a:ext>
              </a:extLst>
            </p:cNvPr>
            <p:cNvSpPr/>
            <p:nvPr/>
          </p:nvSpPr>
          <p:spPr>
            <a:xfrm>
              <a:off x="4236093" y="2565921"/>
              <a:ext cx="4677090" cy="1084777"/>
            </a:xfrm>
            <a:prstGeom prst="rect">
              <a:avLst/>
            </a:prstGeom>
            <a:solidFill>
              <a:schemeClr val="tx2">
                <a:lumMod val="20000"/>
                <a:lumOff val="8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dirty="0">
                  <a:ln>
                    <a:noFill/>
                  </a:ln>
                  <a:solidFill>
                    <a:srgbClr val="193F78"/>
                  </a:solidFill>
                  <a:effectLst/>
                  <a:uLnTx/>
                  <a:uFillTx/>
                  <a:latin typeface="Calibri" panose="020F0502020204030204"/>
                  <a:ea typeface="+mn-ea"/>
                  <a:cs typeface="+mn-cs"/>
                </a:rPr>
                <a:t>VALUING SEND – </a:t>
              </a:r>
              <a:r>
                <a:rPr lang="en-GB" sz="1300" kern="0" dirty="0">
                  <a:solidFill>
                    <a:srgbClr val="193F78"/>
                  </a:solidFill>
                  <a:latin typeface="Calibri" panose="020F0502020204030204"/>
                  <a:cs typeface="Arial"/>
                </a:rPr>
                <a:t>There is a clear interplay between his C&amp;I needs and his SEMH needs, which are, in turn, impacting upon his ability to engage in learning.</a:t>
              </a:r>
              <a:r>
                <a:rPr lang="en-GB" sz="1300" dirty="0">
                  <a:solidFill>
                    <a:srgbClr val="193F78"/>
                  </a:solidFill>
                  <a:latin typeface="Calibri" panose="020F0502020204030204"/>
                </a:rPr>
                <a:t> The radar helped school identify this interplay between Carmy’s needs, and consider appropriate interventions to work towards better progress in key areas.</a:t>
              </a:r>
              <a:endParaRPr lang="en-GB" sz="1300" b="1" dirty="0">
                <a:solidFill>
                  <a:srgbClr val="193F78"/>
                </a:solidFill>
                <a:latin typeface="Calibri" panose="020F0502020204030204"/>
              </a:endParaRPr>
            </a:p>
          </p:txBody>
        </p:sp>
      </p:grpSp>
      <p:graphicFrame>
        <p:nvGraphicFramePr>
          <p:cNvPr id="8" name="Table 7">
            <a:extLst>
              <a:ext uri="{FF2B5EF4-FFF2-40B4-BE49-F238E27FC236}">
                <a16:creationId xmlns:a16="http://schemas.microsoft.com/office/drawing/2014/main" id="{1B64FF74-C05F-E137-D36F-5447E905C563}"/>
              </a:ext>
            </a:extLst>
          </p:cNvPr>
          <p:cNvGraphicFramePr>
            <a:graphicFrameLocks noGrp="1"/>
          </p:cNvGraphicFramePr>
          <p:nvPr>
            <p:extLst>
              <p:ext uri="{D42A27DB-BD31-4B8C-83A1-F6EECF244321}">
                <p14:modId xmlns:p14="http://schemas.microsoft.com/office/powerpoint/2010/main" val="1032346281"/>
              </p:ext>
            </p:extLst>
          </p:nvPr>
        </p:nvGraphicFramePr>
        <p:xfrm>
          <a:off x="270251" y="4403281"/>
          <a:ext cx="3860014" cy="1255790"/>
        </p:xfrm>
        <a:graphic>
          <a:graphicData uri="http://schemas.openxmlformats.org/drawingml/2006/table">
            <a:tbl>
              <a:tblPr/>
              <a:tblGrid>
                <a:gridCol w="2026946">
                  <a:extLst>
                    <a:ext uri="{9D8B030D-6E8A-4147-A177-3AD203B41FA5}">
                      <a16:colId xmlns:a16="http://schemas.microsoft.com/office/drawing/2014/main" val="1853932378"/>
                    </a:ext>
                  </a:extLst>
                </a:gridCol>
                <a:gridCol w="731464">
                  <a:extLst>
                    <a:ext uri="{9D8B030D-6E8A-4147-A177-3AD203B41FA5}">
                      <a16:colId xmlns:a16="http://schemas.microsoft.com/office/drawing/2014/main" val="1528308457"/>
                    </a:ext>
                  </a:extLst>
                </a:gridCol>
                <a:gridCol w="1101604">
                  <a:extLst>
                    <a:ext uri="{9D8B030D-6E8A-4147-A177-3AD203B41FA5}">
                      <a16:colId xmlns:a16="http://schemas.microsoft.com/office/drawing/2014/main" val="683113427"/>
                    </a:ext>
                  </a:extLst>
                </a:gridCol>
              </a:tblGrid>
              <a:tr h="184102">
                <a:tc>
                  <a:txBody>
                    <a:bodyPr/>
                    <a:lstStyle/>
                    <a:p>
                      <a:pPr algn="l" fontAlgn="ctr"/>
                      <a:r>
                        <a:rPr lang="en-GB" sz="1100" b="0" i="0" u="none" strike="noStrike" dirty="0">
                          <a:solidFill>
                            <a:schemeClr val="bg1"/>
                          </a:solidFill>
                          <a:effectLst/>
                          <a:latin typeface="Calibri" panose="020F0502020204030204" pitchFamily="34" charset="0"/>
                        </a:rPr>
                        <a:t>Domains of Need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a:solidFill>
                            <a:schemeClr val="bg1"/>
                          </a:solidFill>
                          <a:effectLst/>
                          <a:latin typeface="Calibri" panose="020F0502020204030204" pitchFamily="34" charset="0"/>
                        </a:rPr>
                        <a:t>CYP needs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tc>
                  <a:txBody>
                    <a:bodyPr/>
                    <a:lstStyle/>
                    <a:p>
                      <a:pPr algn="ctr" fontAlgn="ctr"/>
                      <a:r>
                        <a:rPr lang="en-GB" sz="1100" b="0" i="0" u="none" strike="noStrike" dirty="0">
                          <a:solidFill>
                            <a:schemeClr val="bg1"/>
                          </a:solidFill>
                          <a:effectLst/>
                          <a:latin typeface="Calibri" panose="020F0502020204030204" pitchFamily="34" charset="0"/>
                        </a:rPr>
                        <a:t>Setting readiness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solidFill>
                  </a:tcPr>
                </a:tc>
                <a:extLst>
                  <a:ext uri="{0D108BD9-81ED-4DB2-BD59-A6C34878D82A}">
                    <a16:rowId xmlns:a16="http://schemas.microsoft.com/office/drawing/2014/main" val="3302243902"/>
                  </a:ext>
                </a:extLst>
              </a:tr>
              <a:tr h="184102">
                <a:tc>
                  <a:txBody>
                    <a:bodyPr/>
                    <a:lstStyle/>
                    <a:p>
                      <a:pPr algn="l" fontAlgn="ctr"/>
                      <a:r>
                        <a:rPr lang="en-GB" sz="1100" b="0" i="0" u="none" strike="noStrike">
                          <a:solidFill>
                            <a:schemeClr val="tx2">
                              <a:lumMod val="50000"/>
                            </a:schemeClr>
                          </a:solidFill>
                          <a:effectLst/>
                          <a:latin typeface="Calibri" panose="020F0502020204030204" pitchFamily="34" charset="0"/>
                        </a:rPr>
                        <a:t>1. Communication &amp; Interaction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2A91CE"/>
                          </a:solidFill>
                          <a:effectLst/>
                          <a:latin typeface="Calibri" panose="020F050202020403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36D97E"/>
                          </a:solidFill>
                          <a:effectLst/>
                          <a:latin typeface="Calibri" panose="020F050202020403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6181503"/>
                  </a:ext>
                </a:extLst>
              </a:tr>
              <a:tr h="184102">
                <a:tc>
                  <a:txBody>
                    <a:bodyPr/>
                    <a:lstStyle/>
                    <a:p>
                      <a:pPr algn="l" fontAlgn="ctr"/>
                      <a:r>
                        <a:rPr lang="en-GB" sz="1100" b="0" i="0" u="none" strike="noStrike" dirty="0">
                          <a:solidFill>
                            <a:schemeClr val="tx2">
                              <a:lumMod val="50000"/>
                            </a:schemeClr>
                          </a:solidFill>
                          <a:effectLst/>
                          <a:latin typeface="Calibri" panose="020F0502020204030204" pitchFamily="34" charset="0"/>
                        </a:rPr>
                        <a:t>2. Cognition &amp; Learning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2A91C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36D97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8443120"/>
                  </a:ext>
                </a:extLst>
              </a:tr>
              <a:tr h="184102">
                <a:tc>
                  <a:txBody>
                    <a:bodyPr/>
                    <a:lstStyle/>
                    <a:p>
                      <a:pPr algn="l" fontAlgn="ctr"/>
                      <a:r>
                        <a:rPr lang="en-GB" sz="1100" b="0" i="0" u="none" strike="noStrike" dirty="0">
                          <a:solidFill>
                            <a:schemeClr val="tx2">
                              <a:lumMod val="50000"/>
                            </a:schemeClr>
                          </a:solidFill>
                          <a:effectLst/>
                          <a:latin typeface="Calibri" panose="020F0502020204030204" pitchFamily="34" charset="0"/>
                        </a:rPr>
                        <a:t>3. Social, Emotional &amp; Mental Health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2A91CE"/>
                          </a:solidFill>
                          <a:effectLst/>
                          <a:latin typeface="Calibri" panose="020F050202020403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36D97E"/>
                          </a:solidFill>
                          <a:effectLst/>
                          <a:latin typeface="Calibri" panose="020F050202020403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92653267"/>
                  </a:ext>
                </a:extLst>
              </a:tr>
              <a:tr h="184102">
                <a:tc>
                  <a:txBody>
                    <a:bodyPr/>
                    <a:lstStyle/>
                    <a:p>
                      <a:pPr algn="l" fontAlgn="ctr"/>
                      <a:r>
                        <a:rPr lang="en-GB" sz="1100" b="0" i="0" u="none" strike="noStrike" dirty="0">
                          <a:solidFill>
                            <a:schemeClr val="tx2">
                              <a:lumMod val="50000"/>
                            </a:schemeClr>
                          </a:solidFill>
                          <a:effectLst/>
                          <a:latin typeface="Calibri" panose="020F0502020204030204" pitchFamily="34" charset="0"/>
                        </a:rPr>
                        <a:t>4. Sensory &amp; Physical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2A91CE"/>
                          </a:solidFill>
                          <a:effectLst/>
                          <a:latin typeface="Calibri" panose="020F050202020403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GB" sz="1100" b="0" i="0" u="none" strike="noStrike" dirty="0">
                          <a:solidFill>
                            <a:srgbClr val="36D97E"/>
                          </a:solidFill>
                          <a:effectLst/>
                          <a:latin typeface="Calibri" panose="020F050202020403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13169120"/>
                  </a:ext>
                </a:extLst>
              </a:tr>
              <a:tr h="184102">
                <a:tc>
                  <a:txBody>
                    <a:bodyPr/>
                    <a:lstStyle/>
                    <a:p>
                      <a:pPr algn="l" fontAlgn="ctr"/>
                      <a:r>
                        <a:rPr lang="en-GB" sz="1100" b="0" i="0" u="none" strike="noStrike" dirty="0">
                          <a:solidFill>
                            <a:schemeClr val="tx2">
                              <a:lumMod val="50000"/>
                            </a:schemeClr>
                          </a:solidFill>
                          <a:effectLst/>
                          <a:latin typeface="Calibri" panose="020F0502020204030204" pitchFamily="34" charset="0"/>
                        </a:rPr>
                        <a:t>5. Independence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dirty="0">
                          <a:solidFill>
                            <a:srgbClr val="2A91CE"/>
                          </a:solidFill>
                          <a:effectLst/>
                          <a:latin typeface="Calibri" panose="020F050202020403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dirty="0">
                          <a:solidFill>
                            <a:srgbClr val="36D97E"/>
                          </a:solidFill>
                          <a:effectLst/>
                          <a:latin typeface="Calibri" panose="020F050202020403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14996992"/>
                  </a:ext>
                </a:extLst>
              </a:tr>
            </a:tbl>
          </a:graphicData>
        </a:graphic>
      </p:graphicFrame>
      <p:sp>
        <p:nvSpPr>
          <p:cNvPr id="9" name="TextBox 8">
            <a:extLst>
              <a:ext uri="{FF2B5EF4-FFF2-40B4-BE49-F238E27FC236}">
                <a16:creationId xmlns:a16="http://schemas.microsoft.com/office/drawing/2014/main" id="{4D8944F6-0B26-91A3-E158-7FE8AA20E7A3}"/>
              </a:ext>
            </a:extLst>
          </p:cNvPr>
          <p:cNvSpPr txBox="1"/>
          <p:nvPr/>
        </p:nvSpPr>
        <p:spPr>
          <a:xfrm>
            <a:off x="4226628" y="3425279"/>
            <a:ext cx="4633912" cy="1692771"/>
          </a:xfrm>
          <a:prstGeom prst="rect">
            <a:avLst/>
          </a:prstGeom>
          <a:solidFill>
            <a:schemeClr val="accent2">
              <a:lumMod val="20000"/>
              <a:lumOff val="80000"/>
            </a:schemeClr>
          </a:solidFill>
          <a:ln>
            <a:solidFill>
              <a:schemeClr val="accent2">
                <a:lumMod val="20000"/>
                <a:lumOff val="80000"/>
              </a:schemeClr>
            </a:solidFill>
          </a:ln>
        </p:spPr>
        <p:txBody>
          <a:bodyPr wrap="square">
            <a:spAutoFit/>
          </a:bodyPr>
          <a:lstStyle/>
          <a:p>
            <a:pPr lvl="0" defTabSz="914400">
              <a:defRPr/>
            </a:pPr>
            <a:r>
              <a:rPr lang="en-GB" sz="1300" b="1" dirty="0">
                <a:solidFill>
                  <a:srgbClr val="193F78"/>
                </a:solidFill>
              </a:rPr>
              <a:t>ACTIONS / IMPACT – </a:t>
            </a:r>
            <a:r>
              <a:rPr lang="en-GB" sz="1300" dirty="0">
                <a:solidFill>
                  <a:srgbClr val="193F78"/>
                </a:solidFill>
              </a:rPr>
              <a:t>The radar allowed school to clearly exemplify to parents Carmy’s presentation at school; they co-produced a support plan through a structured conversation. Areas for improvement were identified within C&amp;I, and SEND SAS were engaged in offering ideas for CPD. An appropriate intervention was found and purchased using FIF. The radar will be updated in a term’s time to track progress in both Carmy’s presentation and the school’s readiness to meet his needs.</a:t>
            </a:r>
          </a:p>
        </p:txBody>
      </p:sp>
      <p:sp>
        <p:nvSpPr>
          <p:cNvPr id="10" name="Speech Bubble: Rectangle with Corners Rounded 9">
            <a:extLst>
              <a:ext uri="{FF2B5EF4-FFF2-40B4-BE49-F238E27FC236}">
                <a16:creationId xmlns:a16="http://schemas.microsoft.com/office/drawing/2014/main" id="{EF071A40-C51E-1EDE-3959-4930721E2EF2}"/>
              </a:ext>
            </a:extLst>
          </p:cNvPr>
          <p:cNvSpPr/>
          <p:nvPr/>
        </p:nvSpPr>
        <p:spPr>
          <a:xfrm>
            <a:off x="3928211" y="5215053"/>
            <a:ext cx="5138265" cy="724705"/>
          </a:xfrm>
          <a:prstGeom prst="wedgeRoundRectCallout">
            <a:avLst>
              <a:gd name="adj1" fmla="val -6396"/>
              <a:gd name="adj2" fmla="val 92917"/>
              <a:gd name="adj3" fmla="val 16667"/>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1" dirty="0">
                <a:solidFill>
                  <a:schemeClr val="accent5">
                    <a:lumMod val="50000"/>
                  </a:schemeClr>
                </a:solidFill>
                <a:latin typeface="Calibri" panose="020F0502020204030204"/>
              </a:rPr>
              <a:t>This really helped Carmy’s parents understand the realities of how he is presenting at school, and also gave my teaching staff a more robust understanding of how it all ties together. We were all able to move things forward together, with everyone on the same side.</a:t>
            </a:r>
            <a:endParaRPr lang="en-GB" sz="1200" b="1" dirty="0">
              <a:solidFill>
                <a:schemeClr val="accent5">
                  <a:lumMod val="50000"/>
                </a:schemeClr>
              </a:solidFill>
            </a:endParaRPr>
          </a:p>
        </p:txBody>
      </p:sp>
      <p:sp>
        <p:nvSpPr>
          <p:cNvPr id="13" name="TextBox 12">
            <a:extLst>
              <a:ext uri="{FF2B5EF4-FFF2-40B4-BE49-F238E27FC236}">
                <a16:creationId xmlns:a16="http://schemas.microsoft.com/office/drawing/2014/main" id="{AC9CEE13-FAFB-B2D0-EA2B-A4A2E41C7E53}"/>
              </a:ext>
            </a:extLst>
          </p:cNvPr>
          <p:cNvSpPr txBox="1"/>
          <p:nvPr/>
        </p:nvSpPr>
        <p:spPr>
          <a:xfrm>
            <a:off x="4219332" y="1521067"/>
            <a:ext cx="4633912" cy="892552"/>
          </a:xfrm>
          <a:prstGeom prst="rect">
            <a:avLst/>
          </a:prstGeom>
          <a:solidFill>
            <a:schemeClr val="accent3">
              <a:lumMod val="20000"/>
              <a:lumOff val="80000"/>
            </a:schemeClr>
          </a:solidFill>
          <a:ln>
            <a:solidFill>
              <a:schemeClr val="bg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
                <a:srgbClr val="E0396E"/>
              </a:buClr>
              <a:buSzPct val="95000"/>
              <a:buFont typeface="Calibri" pitchFamily="34" charset="0"/>
              <a:buNone/>
              <a:tabLst/>
              <a:defRPr/>
            </a:pPr>
            <a:r>
              <a:rPr kumimoji="0" lang="en-GB" sz="1300" b="1" i="0" u="none" strike="noStrike" kern="0" cap="none" spc="0" normalizeH="0" baseline="0" noProof="0" dirty="0">
                <a:ln>
                  <a:noFill/>
                </a:ln>
                <a:solidFill>
                  <a:srgbClr val="193F78"/>
                </a:solidFill>
                <a:effectLst/>
                <a:uLnTx/>
                <a:uFillTx/>
                <a:latin typeface="Calibri" panose="020F0502020204030204"/>
                <a:cs typeface="Arial"/>
              </a:rPr>
              <a:t>SITUATION – </a:t>
            </a:r>
            <a:r>
              <a:rPr lang="en-GB" sz="1300" kern="0" dirty="0">
                <a:solidFill>
                  <a:srgbClr val="193F78"/>
                </a:solidFill>
                <a:latin typeface="Calibri" panose="020F0502020204030204"/>
                <a:cs typeface="Arial"/>
              </a:rPr>
              <a:t>Carmy is a 7-year-old on SEN support in a mainstream primary school. His parents are becoming more open to the idea that he needs further support and that his presentation at school is placing him at risk of suspension.</a:t>
            </a:r>
          </a:p>
        </p:txBody>
      </p:sp>
      <p:pic>
        <p:nvPicPr>
          <p:cNvPr id="16" name="Picture 15">
            <a:extLst>
              <a:ext uri="{FF2B5EF4-FFF2-40B4-BE49-F238E27FC236}">
                <a16:creationId xmlns:a16="http://schemas.microsoft.com/office/drawing/2014/main" id="{A4874C99-35F3-B486-C487-C2CBD9E10481}"/>
              </a:ext>
            </a:extLst>
          </p:cNvPr>
          <p:cNvPicPr>
            <a:picLocks noChangeAspect="1"/>
          </p:cNvPicPr>
          <p:nvPr/>
        </p:nvPicPr>
        <p:blipFill>
          <a:blip r:embed="rId3"/>
          <a:srcRect l="3943" t="6586" r="3719" b="16742"/>
          <a:stretch>
            <a:fillRect/>
          </a:stretch>
        </p:blipFill>
        <p:spPr>
          <a:xfrm>
            <a:off x="218126" y="1568235"/>
            <a:ext cx="3971561" cy="2635158"/>
          </a:xfrm>
          <a:prstGeom prst="rect">
            <a:avLst/>
          </a:prstGeom>
        </p:spPr>
      </p:pic>
      <p:sp>
        <p:nvSpPr>
          <p:cNvPr id="17" name="TextBox 16">
            <a:extLst>
              <a:ext uri="{FF2B5EF4-FFF2-40B4-BE49-F238E27FC236}">
                <a16:creationId xmlns:a16="http://schemas.microsoft.com/office/drawing/2014/main" id="{E2B6665C-8B00-CFD5-6241-D997F8B19453}"/>
              </a:ext>
            </a:extLst>
          </p:cNvPr>
          <p:cNvSpPr txBox="1"/>
          <p:nvPr/>
        </p:nvSpPr>
        <p:spPr>
          <a:xfrm>
            <a:off x="162174" y="1453657"/>
            <a:ext cx="1508240" cy="461665"/>
          </a:xfrm>
          <a:prstGeom prst="rect">
            <a:avLst/>
          </a:prstGeom>
          <a:noFill/>
        </p:spPr>
        <p:txBody>
          <a:bodyPr wrap="square" rtlCol="0">
            <a:spAutoFit/>
          </a:bodyPr>
          <a:lstStyle/>
          <a:p>
            <a:r>
              <a:rPr lang="en-GB" sz="800" dirty="0">
                <a:solidFill>
                  <a:srgbClr val="2A91CE"/>
                </a:solidFill>
              </a:rPr>
              <a:t>CYP needs</a:t>
            </a:r>
          </a:p>
          <a:p>
            <a:r>
              <a:rPr lang="en-GB" sz="800" dirty="0">
                <a:solidFill>
                  <a:srgbClr val="36D97E"/>
                </a:solidFill>
              </a:rPr>
              <a:t>Setting readiness</a:t>
            </a:r>
          </a:p>
          <a:p>
            <a:r>
              <a:rPr lang="en-GB" sz="800" dirty="0">
                <a:solidFill>
                  <a:srgbClr val="FEB72E"/>
                </a:solidFill>
              </a:rPr>
              <a:t>Home confidence</a:t>
            </a:r>
          </a:p>
        </p:txBody>
      </p:sp>
    </p:spTree>
    <p:extLst>
      <p:ext uri="{BB962C8B-B14F-4D97-AF65-F5344CB8AC3E}">
        <p14:creationId xmlns:p14="http://schemas.microsoft.com/office/powerpoint/2010/main" val="3442565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44A5E3-6A09-566C-C12E-C731616B53D1}"/>
              </a:ext>
            </a:extLst>
          </p:cNvPr>
          <p:cNvSpPr>
            <a:spLocks noGrp="1"/>
          </p:cNvSpPr>
          <p:nvPr>
            <p:ph type="body" sz="quarter" idx="12"/>
          </p:nvPr>
        </p:nvSpPr>
        <p:spPr>
          <a:xfrm>
            <a:off x="278780" y="0"/>
            <a:ext cx="8278079" cy="1029903"/>
          </a:xfrm>
        </p:spPr>
        <p:txBody>
          <a:bodyPr/>
          <a:lstStyle/>
          <a:p>
            <a:r>
              <a:rPr lang="en-GB"/>
              <a:t>Valuing SEND </a:t>
            </a:r>
            <a:r>
              <a:rPr lang="en-GB">
                <a:solidFill>
                  <a:schemeClr val="bg2">
                    <a:lumMod val="90000"/>
                  </a:schemeClr>
                </a:solidFill>
              </a:rPr>
              <a:t>|</a:t>
            </a:r>
            <a:r>
              <a:rPr lang="en-GB"/>
              <a:t> </a:t>
            </a:r>
            <a:r>
              <a:rPr lang="en-GB" b="0"/>
              <a:t>Next steps</a:t>
            </a:r>
          </a:p>
        </p:txBody>
      </p:sp>
      <p:sp>
        <p:nvSpPr>
          <p:cNvPr id="3" name="Text Placeholder 2">
            <a:extLst>
              <a:ext uri="{FF2B5EF4-FFF2-40B4-BE49-F238E27FC236}">
                <a16:creationId xmlns:a16="http://schemas.microsoft.com/office/drawing/2014/main" id="{9954C303-9343-B436-F82A-9BE1A7ACB447}"/>
              </a:ext>
            </a:extLst>
          </p:cNvPr>
          <p:cNvSpPr>
            <a:spLocks noGrp="1"/>
          </p:cNvSpPr>
          <p:nvPr>
            <p:ph type="body" sz="quarter" idx="14"/>
          </p:nvPr>
        </p:nvSpPr>
        <p:spPr>
          <a:xfrm>
            <a:off x="278780" y="1310184"/>
            <a:ext cx="8575288" cy="4292593"/>
          </a:xfrm>
        </p:spPr>
        <p:txBody>
          <a:bodyPr lIns="0" tIns="0" rIns="0" bIns="0" anchor="t"/>
          <a:lstStyle/>
          <a:p>
            <a:pPr lvl="1">
              <a:lnSpc>
                <a:spcPct val="100000"/>
              </a:lnSpc>
              <a:buFont typeface="Wingdings" pitchFamily="2" charset="2"/>
              <a:buChar char="ü"/>
            </a:pPr>
            <a:r>
              <a:rPr lang="en-GB" sz="1800" dirty="0">
                <a:solidFill>
                  <a:schemeClr val="tx1"/>
                </a:solidFill>
              </a:rPr>
              <a:t>Use VSEND to problem-solve – not all the children on your SEND register need to be added, this is for those “head scratcher” cases</a:t>
            </a:r>
          </a:p>
          <a:p>
            <a:pPr lvl="1">
              <a:lnSpc>
                <a:spcPct val="100000"/>
              </a:lnSpc>
              <a:buFont typeface="Wingdings" pitchFamily="2" charset="2"/>
              <a:buChar char="ü"/>
            </a:pPr>
            <a:r>
              <a:rPr lang="en-GB" sz="1800" dirty="0">
                <a:solidFill>
                  <a:schemeClr val="tx1"/>
                </a:solidFill>
              </a:rPr>
              <a:t>Consider around 3 children each term to be used for VSEND </a:t>
            </a:r>
            <a:r>
              <a:rPr lang="en-GB" sz="1800">
                <a:solidFill>
                  <a:schemeClr val="tx1"/>
                </a:solidFill>
              </a:rPr>
              <a:t>you can call </a:t>
            </a:r>
            <a:r>
              <a:rPr lang="en-GB" sz="1800" dirty="0">
                <a:solidFill>
                  <a:schemeClr val="tx1"/>
                </a:solidFill>
              </a:rPr>
              <a:t>Ask SALI / your SISO to discuss individual cases</a:t>
            </a:r>
          </a:p>
          <a:p>
            <a:pPr lvl="1">
              <a:lnSpc>
                <a:spcPct val="100000"/>
              </a:lnSpc>
              <a:buFont typeface="Wingdings" pitchFamily="2" charset="2"/>
              <a:buChar char="ü"/>
            </a:pPr>
            <a:r>
              <a:rPr lang="en-GB" sz="1800" dirty="0">
                <a:solidFill>
                  <a:schemeClr val="tx1"/>
                </a:solidFill>
              </a:rPr>
              <a:t>Identify key points from Setting Readiness to be used within your School Improvement Plan or CPD programme</a:t>
            </a:r>
          </a:p>
          <a:p>
            <a:endParaRPr lang="en-GB" dirty="0">
              <a:solidFill>
                <a:schemeClr val="tx1"/>
              </a:solidFill>
            </a:endParaRPr>
          </a:p>
          <a:p>
            <a:pPr algn="ctr"/>
            <a:r>
              <a:rPr lang="en-GB" sz="1800" b="1" dirty="0">
                <a:solidFill>
                  <a:schemeClr val="tx1"/>
                </a:solidFill>
              </a:rPr>
              <a:t>Contact details: </a:t>
            </a:r>
          </a:p>
          <a:p>
            <a:pPr algn="ctr"/>
            <a:r>
              <a:rPr lang="en-GB" sz="1800" dirty="0">
                <a:solidFill>
                  <a:schemeClr val="tx1"/>
                </a:solidFill>
              </a:rPr>
              <a:t>If you have any questions or queries please contact </a:t>
            </a:r>
            <a:r>
              <a:rPr lang="en-GB" sz="1800" b="1" dirty="0">
                <a:solidFill>
                  <a:schemeClr val="tx1"/>
                </a:solidFill>
                <a:hlinkClick r:id="rId3">
                  <a:extLst>
                    <a:ext uri="{A12FA001-AC4F-418D-AE19-62706E023703}">
                      <ahyp:hlinkClr xmlns:ahyp="http://schemas.microsoft.com/office/drawing/2018/hyperlinkcolor" val="tx"/>
                    </a:ext>
                  </a:extLst>
                </a:hlinkClick>
              </a:rPr>
              <a:t>vsend@hertfordshire.gov.uk</a:t>
            </a:r>
            <a:r>
              <a:rPr lang="en-GB" sz="1800" dirty="0">
                <a:solidFill>
                  <a:schemeClr val="tx1"/>
                </a:solidFill>
              </a:rPr>
              <a:t> </a:t>
            </a:r>
          </a:p>
          <a:p>
            <a:pPr algn="ctr"/>
            <a:r>
              <a:rPr lang="en-GB" sz="1800" dirty="0">
                <a:solidFill>
                  <a:schemeClr val="tx1"/>
                </a:solidFill>
              </a:rPr>
              <a:t>For any technical issues please contact the Unify helpdesk at </a:t>
            </a:r>
            <a:r>
              <a:rPr lang="en-GB" sz="1800" b="1" dirty="0">
                <a:solidFill>
                  <a:schemeClr val="tx1"/>
                </a:solidFill>
                <a:hlinkClick r:id="rId4">
                  <a:extLst>
                    <a:ext uri="{A12FA001-AC4F-418D-AE19-62706E023703}">
                      <ahyp:hlinkClr xmlns:ahyp="http://schemas.microsoft.com/office/drawing/2018/hyperlinkcolor" val="tx"/>
                    </a:ext>
                  </a:extLst>
                </a:hlinkClick>
              </a:rPr>
              <a:t>support@unifybusiness.co.uk</a:t>
            </a:r>
            <a:endParaRPr lang="en-GB" sz="1800" b="1" dirty="0">
              <a:solidFill>
                <a:schemeClr val="tx1"/>
              </a:solidFill>
            </a:endParaRPr>
          </a:p>
        </p:txBody>
      </p:sp>
    </p:spTree>
    <p:extLst>
      <p:ext uri="{BB962C8B-B14F-4D97-AF65-F5344CB8AC3E}">
        <p14:creationId xmlns:p14="http://schemas.microsoft.com/office/powerpoint/2010/main" val="3631728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iMPOWER Master">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efcab19-0283-4c30-88b4-7fe217b38c45">
      <Terms xmlns="http://schemas.microsoft.com/office/infopath/2007/PartnerControls"/>
    </lcf76f155ced4ddcb4097134ff3c332f>
    <TaxCatchAll xmlns="0a4922ce-f81f-44b0-919e-18ab9ad647ad" xsi:nil="true"/>
    <SharedWithUsers xmlns="0a4922ce-f81f-44b0-919e-18ab9ad647ad">
      <UserInfo>
        <DisplayName>Katie Avison-Maher</DisplayName>
        <AccountId>29</AccountId>
        <AccountType/>
      </UserInfo>
      <UserInfo>
        <DisplayName>Emma O'Connell</DisplayName>
        <AccountId>30</AccountId>
        <AccountType/>
      </UserInfo>
      <UserInfo>
        <DisplayName>Katy Alexander</DisplayName>
        <AccountId>11</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D9C9766520E114791679ED8B6FBA3FD" ma:contentTypeVersion="13" ma:contentTypeDescription="Create a new document." ma:contentTypeScope="" ma:versionID="1191b31cc613c0226fb26bf9e85334e3">
  <xsd:schema xmlns:xsd="http://www.w3.org/2001/XMLSchema" xmlns:xs="http://www.w3.org/2001/XMLSchema" xmlns:p="http://schemas.microsoft.com/office/2006/metadata/properties" xmlns:ns2="aefcab19-0283-4c30-88b4-7fe217b38c45" xmlns:ns3="0a4922ce-f81f-44b0-919e-18ab9ad647ad" targetNamespace="http://schemas.microsoft.com/office/2006/metadata/properties" ma:root="true" ma:fieldsID="cc1c19a6ba9d056e9e6b99288f33984f" ns2:_="" ns3:_="">
    <xsd:import namespace="aefcab19-0283-4c30-88b4-7fe217b38c45"/>
    <xsd:import namespace="0a4922ce-f81f-44b0-919e-18ab9ad647ad"/>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bjectDetectorVersion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fcab19-0283-4c30-88b4-7fe217b38c4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2cecac4d-2ae6-4b11-90e2-d65a676b88c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a4922ce-f81f-44b0-919e-18ab9ad647ad"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9c0aa9c-c28e-4ace-b42e-5ab8c8cc167c}" ma:internalName="TaxCatchAll" ma:showField="CatchAllData" ma:web="0a4922ce-f81f-44b0-919e-18ab9ad647ad">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843C30-9DE3-4BBE-B553-16249705CF75}">
  <ds:schemaRefs>
    <ds:schemaRef ds:uri="http://schemas.microsoft.com/sharepoint/v3/contenttype/forms"/>
  </ds:schemaRefs>
</ds:datastoreItem>
</file>

<file path=customXml/itemProps2.xml><?xml version="1.0" encoding="utf-8"?>
<ds:datastoreItem xmlns:ds="http://schemas.openxmlformats.org/officeDocument/2006/customXml" ds:itemID="{F694E125-423E-42EE-B6B4-B0EEDA7243C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efcab19-0283-4c30-88b4-7fe217b38c45"/>
    <ds:schemaRef ds:uri="http://purl.org/dc/elements/1.1/"/>
    <ds:schemaRef ds:uri="http://schemas.microsoft.com/office/2006/metadata/properties"/>
    <ds:schemaRef ds:uri="0a4922ce-f81f-44b0-919e-18ab9ad647ad"/>
    <ds:schemaRef ds:uri="http://www.w3.org/XML/1998/namespace"/>
    <ds:schemaRef ds:uri="http://purl.org/dc/dcmitype/"/>
  </ds:schemaRefs>
</ds:datastoreItem>
</file>

<file path=customXml/itemProps3.xml><?xml version="1.0" encoding="utf-8"?>
<ds:datastoreItem xmlns:ds="http://schemas.openxmlformats.org/officeDocument/2006/customXml" ds:itemID="{42D1F4B2-67A4-46D6-8E70-742A721A62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fcab19-0283-4c30-88b4-7fe217b38c45"/>
    <ds:schemaRef ds:uri="0a4922ce-f81f-44b0-919e-18ab9ad647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3e92c36-6617-4e71-a989-dd739ad32a4d}" enabled="0" method="" siteId="{53e92c36-6617-4e71-a989-dd739ad32a4d}" removed="1"/>
</clbl:labelList>
</file>

<file path=docProps/app.xml><?xml version="1.0" encoding="utf-8"?>
<Properties xmlns="http://schemas.openxmlformats.org/officeDocument/2006/extended-properties" xmlns:vt="http://schemas.openxmlformats.org/officeDocument/2006/docPropsVTypes">
  <Template>Office Theme</Template>
  <TotalTime>9028</TotalTime>
  <Words>2448</Words>
  <Application>Microsoft Office PowerPoint</Application>
  <PresentationFormat>On-screen Show (4:3)</PresentationFormat>
  <Paragraphs>165</Paragraphs>
  <Slides>18</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Wingdings</vt:lpstr>
      <vt:lpstr>iMPOWER Master</vt:lpstr>
      <vt:lpstr>Hertfordshire Valuing SEND Needs Profiles and Focused Intervention Funding </vt:lpstr>
      <vt:lpstr>Katy Alexander SEND Information, Advice and Guidance Officer SEND Implementation and Statutory Assessment Team  …and Hertfordshire VSEND delivery lead!   katy.alexander@hertfordshire.gov.uk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Geoff Hinkins</dc:creator>
  <cp:lastModifiedBy>Katy Alexander</cp:lastModifiedBy>
  <cp:revision>6</cp:revision>
  <dcterms:created xsi:type="dcterms:W3CDTF">2021-07-13T14:19:37Z</dcterms:created>
  <dcterms:modified xsi:type="dcterms:W3CDTF">2026-06-05T15:32:34Z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0x010100FD9C9766520E114791679ED8B6FBA3FD</vt:lpwstr>
  </property>
  <property fmtid="{D5CDD505-2E9C-101B-9397-08002B2CF9AE}" pid="3" name="xd_ProgID">
    <vt:lpwstr/>
  </property>
  <property fmtid="{D5CDD505-2E9C-101B-9397-08002B2CF9AE}" pid="4" name="ComplianceAssetId">
    <vt:lpwstr/>
  </property>
  <property fmtid="{D5CDD505-2E9C-101B-9397-08002B2CF9AE}" pid="5" name="TemplateUrl">
    <vt:lpwstr/>
  </property>
  <property fmtid="{D5CDD505-2E9C-101B-9397-08002B2CF9AE}" pid="6" name="_ExtendedDescription">
    <vt:lpwstr/>
  </property>
  <property fmtid="{D5CDD505-2E9C-101B-9397-08002B2CF9AE}" pid="7" name="TriggerFlowInfo">
    <vt:lpwstr/>
  </property>
  <property fmtid="{D5CDD505-2E9C-101B-9397-08002B2CF9AE}" pid="8" name="xd_Signature">
    <vt:bool>false</vt:bool>
  </property>
  <property fmtid="{D5CDD505-2E9C-101B-9397-08002B2CF9AE}" pid="9" name="MediaServiceImageTags">
    <vt:lpwstr/>
  </property>
</Properties>
</file>