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324" r:id="rId2"/>
    <p:sldId id="330" r:id="rId3"/>
    <p:sldId id="342" r:id="rId4"/>
    <p:sldId id="344" r:id="rId5"/>
    <p:sldId id="343" r:id="rId6"/>
    <p:sldId id="345" r:id="rId7"/>
    <p:sldId id="328" r:id="rId8"/>
    <p:sldId id="346" r:id="rId9"/>
    <p:sldId id="349" r:id="rId10"/>
    <p:sldId id="347" r:id="rId11"/>
    <p:sldId id="323" r:id="rId12"/>
    <p:sldId id="348" r:id="rId13"/>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663BD12-A01D-C469-AB93-315BE73F380F}" name="Claire Hunter" initials="CH" userId="S::Claire.Hunter@hertfordshire.gov.uk::1a5f521d-5776-4cab-ae76-e2c9ed8414d6"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EA5197"/>
    <a:srgbClr val="FF9900"/>
    <a:srgbClr val="1B203D"/>
    <a:srgbClr val="E67328"/>
    <a:srgbClr val="83BB32"/>
    <a:srgbClr val="42BFF0"/>
    <a:srgbClr val="7CC249"/>
    <a:srgbClr val="EF59A1"/>
    <a:srgbClr val="00AAE7"/>
    <a:srgbClr val="959A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4A5C29-5D2D-4F10-90EC-4C5AE0C2CB31}" v="97" dt="2025-06-18T06:27:22.2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horzBarState="maximized">
    <p:restoredLeft sz="11626" autoAdjust="0"/>
    <p:restoredTop sz="93792" autoAdjust="0"/>
  </p:normalViewPr>
  <p:slideViewPr>
    <p:cSldViewPr snapToGrid="0">
      <p:cViewPr varScale="1">
        <p:scale>
          <a:sx n="63" d="100"/>
          <a:sy n="63" d="100"/>
        </p:scale>
        <p:origin x="932" y="56"/>
      </p:cViewPr>
      <p:guideLst/>
    </p:cSldViewPr>
  </p:slideViewPr>
  <p:outlineViewPr>
    <p:cViewPr>
      <p:scale>
        <a:sx n="33" d="100"/>
        <a:sy n="33" d="100"/>
      </p:scale>
      <p:origin x="0" y="-2524"/>
    </p:cViewPr>
  </p:outlineViewPr>
  <p:notesTextViewPr>
    <p:cViewPr>
      <p:scale>
        <a:sx n="3" d="2"/>
        <a:sy n="3" d="2"/>
      </p:scale>
      <p:origin x="0" y="0"/>
    </p:cViewPr>
  </p:notesTextViewPr>
  <p:notesViewPr>
    <p:cSldViewPr snapToGrid="0">
      <p:cViewPr>
        <p:scale>
          <a:sx n="80" d="100"/>
          <a:sy n="80" d="100"/>
        </p:scale>
        <p:origin x="2080" y="-154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dith Pace" userId="75f39466-99ab-460c-9edf-92ac6cd6efe8" providerId="ADAL" clId="{204A5C29-5D2D-4F10-90EC-4C5AE0C2CB31}"/>
    <pc:docChg chg="undo custSel addSld delSld modSld modNotesMaster">
      <pc:chgData name="Judith Pace" userId="75f39466-99ab-460c-9edf-92ac6cd6efe8" providerId="ADAL" clId="{204A5C29-5D2D-4F10-90EC-4C5AE0C2CB31}" dt="2025-07-03T15:22:01.799" v="9599" actId="20577"/>
      <pc:docMkLst>
        <pc:docMk/>
      </pc:docMkLst>
      <pc:sldChg chg="del">
        <pc:chgData name="Judith Pace" userId="75f39466-99ab-460c-9edf-92ac6cd6efe8" providerId="ADAL" clId="{204A5C29-5D2D-4F10-90EC-4C5AE0C2CB31}" dt="2025-06-17T11:56:41.972" v="2857" actId="47"/>
        <pc:sldMkLst>
          <pc:docMk/>
          <pc:sldMk cId="3497737117" sldId="293"/>
        </pc:sldMkLst>
      </pc:sldChg>
      <pc:sldChg chg="del">
        <pc:chgData name="Judith Pace" userId="75f39466-99ab-460c-9edf-92ac6cd6efe8" providerId="ADAL" clId="{204A5C29-5D2D-4F10-90EC-4C5AE0C2CB31}" dt="2025-06-17T11:56:28.011" v="2851" actId="47"/>
        <pc:sldMkLst>
          <pc:docMk/>
          <pc:sldMk cId="2933484097" sldId="313"/>
        </pc:sldMkLst>
      </pc:sldChg>
      <pc:sldChg chg="del">
        <pc:chgData name="Judith Pace" userId="75f39466-99ab-460c-9edf-92ac6cd6efe8" providerId="ADAL" clId="{204A5C29-5D2D-4F10-90EC-4C5AE0C2CB31}" dt="2025-06-17T11:52:23.231" v="2686" actId="47"/>
        <pc:sldMkLst>
          <pc:docMk/>
          <pc:sldMk cId="1849249665" sldId="316"/>
        </pc:sldMkLst>
      </pc:sldChg>
      <pc:sldChg chg="del">
        <pc:chgData name="Judith Pace" userId="75f39466-99ab-460c-9edf-92ac6cd6efe8" providerId="ADAL" clId="{204A5C29-5D2D-4F10-90EC-4C5AE0C2CB31}" dt="2025-06-17T11:56:32.716" v="2853" actId="47"/>
        <pc:sldMkLst>
          <pc:docMk/>
          <pc:sldMk cId="611450606" sldId="317"/>
        </pc:sldMkLst>
      </pc:sldChg>
      <pc:sldChg chg="modSp mod modNotes">
        <pc:chgData name="Judith Pace" userId="75f39466-99ab-460c-9edf-92ac6cd6efe8" providerId="ADAL" clId="{204A5C29-5D2D-4F10-90EC-4C5AE0C2CB31}" dt="2025-07-03T15:21:22.853" v="9543" actId="20577"/>
        <pc:sldMkLst>
          <pc:docMk/>
          <pc:sldMk cId="451615318" sldId="323"/>
        </pc:sldMkLst>
        <pc:spChg chg="mod">
          <ac:chgData name="Judith Pace" userId="75f39466-99ab-460c-9edf-92ac6cd6efe8" providerId="ADAL" clId="{204A5C29-5D2D-4F10-90EC-4C5AE0C2CB31}" dt="2025-06-18T06:31:32.597" v="7391" actId="20577"/>
          <ac:spMkLst>
            <pc:docMk/>
            <pc:sldMk cId="451615318" sldId="323"/>
            <ac:spMk id="9" creationId="{481BEBE6-B0F2-44DD-8EB5-9798C9E8E2D9}"/>
          </ac:spMkLst>
        </pc:spChg>
        <pc:spChg chg="mod">
          <ac:chgData name="Judith Pace" userId="75f39466-99ab-460c-9edf-92ac6cd6efe8" providerId="ADAL" clId="{204A5C29-5D2D-4F10-90EC-4C5AE0C2CB31}" dt="2025-06-17T11:46:51.204" v="2456" actId="20577"/>
          <ac:spMkLst>
            <pc:docMk/>
            <pc:sldMk cId="451615318" sldId="323"/>
            <ac:spMk id="20" creationId="{002DFA41-4B93-47D7-9510-D0017347B178}"/>
          </ac:spMkLst>
        </pc:spChg>
      </pc:sldChg>
      <pc:sldChg chg="addSp delSp modSp mod">
        <pc:chgData name="Judith Pace" userId="75f39466-99ab-460c-9edf-92ac6cd6efe8" providerId="ADAL" clId="{204A5C29-5D2D-4F10-90EC-4C5AE0C2CB31}" dt="2025-06-18T08:52:18.201" v="7445" actId="20577"/>
        <pc:sldMkLst>
          <pc:docMk/>
          <pc:sldMk cId="2427226292" sldId="324"/>
        </pc:sldMkLst>
        <pc:spChg chg="mod">
          <ac:chgData name="Judith Pace" userId="75f39466-99ab-460c-9edf-92ac6cd6efe8" providerId="ADAL" clId="{204A5C29-5D2D-4F10-90EC-4C5AE0C2CB31}" dt="2025-06-17T10:31:10.046" v="201" actId="20577"/>
          <ac:spMkLst>
            <pc:docMk/>
            <pc:sldMk cId="2427226292" sldId="324"/>
            <ac:spMk id="20" creationId="{002DFA41-4B93-47D7-9510-D0017347B178}"/>
          </ac:spMkLst>
        </pc:spChg>
        <pc:spChg chg="mod">
          <ac:chgData name="Judith Pace" userId="75f39466-99ab-460c-9edf-92ac6cd6efe8" providerId="ADAL" clId="{204A5C29-5D2D-4F10-90EC-4C5AE0C2CB31}" dt="2025-06-18T08:52:18.201" v="7445" actId="20577"/>
          <ac:spMkLst>
            <pc:docMk/>
            <pc:sldMk cId="2427226292" sldId="324"/>
            <ac:spMk id="21" creationId="{A31B9AEC-91E7-45A7-99B7-7AF5A9333D2E}"/>
          </ac:spMkLst>
        </pc:spChg>
      </pc:sldChg>
      <pc:sldChg chg="del">
        <pc:chgData name="Judith Pace" userId="75f39466-99ab-460c-9edf-92ac6cd6efe8" providerId="ADAL" clId="{204A5C29-5D2D-4F10-90EC-4C5AE0C2CB31}" dt="2025-06-17T11:56:37.567" v="2855" actId="47"/>
        <pc:sldMkLst>
          <pc:docMk/>
          <pc:sldMk cId="3273452075" sldId="325"/>
        </pc:sldMkLst>
      </pc:sldChg>
      <pc:sldChg chg="addSp delSp modSp add mod modClrScheme chgLayout modNotes">
        <pc:chgData name="Judith Pace" userId="75f39466-99ab-460c-9edf-92ac6cd6efe8" providerId="ADAL" clId="{204A5C29-5D2D-4F10-90EC-4C5AE0C2CB31}" dt="2025-07-03T15:11:45.479" v="8622" actId="6549"/>
        <pc:sldMkLst>
          <pc:docMk/>
          <pc:sldMk cId="90473640" sldId="328"/>
        </pc:sldMkLst>
        <pc:spChg chg="mod">
          <ac:chgData name="Judith Pace" userId="75f39466-99ab-460c-9edf-92ac6cd6efe8" providerId="ADAL" clId="{204A5C29-5D2D-4F10-90EC-4C5AE0C2CB31}" dt="2025-06-18T06:31:04.353" v="7388" actId="14100"/>
          <ac:spMkLst>
            <pc:docMk/>
            <pc:sldMk cId="90473640" sldId="328"/>
            <ac:spMk id="2" creationId="{FBC24A79-B7AB-28A6-723A-D8FDDAA83671}"/>
          </ac:spMkLst>
        </pc:spChg>
        <pc:spChg chg="add mod ord">
          <ac:chgData name="Judith Pace" userId="75f39466-99ab-460c-9edf-92ac6cd6efe8" providerId="ADAL" clId="{204A5C29-5D2D-4F10-90EC-4C5AE0C2CB31}" dt="2025-06-18T06:30:12.121" v="7382" actId="20577"/>
          <ac:spMkLst>
            <pc:docMk/>
            <pc:sldMk cId="90473640" sldId="328"/>
            <ac:spMk id="12" creationId="{2A476887-0224-9247-8E9E-48C2A6702C17}"/>
          </ac:spMkLst>
        </pc:spChg>
        <pc:spChg chg="mod ord">
          <ac:chgData name="Judith Pace" userId="75f39466-99ab-460c-9edf-92ac6cd6efe8" providerId="ADAL" clId="{204A5C29-5D2D-4F10-90EC-4C5AE0C2CB31}" dt="2025-06-18T06:30:15.261" v="7385" actId="20577"/>
          <ac:spMkLst>
            <pc:docMk/>
            <pc:sldMk cId="90473640" sldId="328"/>
            <ac:spMk id="16" creationId="{74F4184A-5B4B-4BAC-82D0-24C227B73436}"/>
          </ac:spMkLst>
        </pc:spChg>
        <pc:spChg chg="mod ord">
          <ac:chgData name="Judith Pace" userId="75f39466-99ab-460c-9edf-92ac6cd6efe8" providerId="ADAL" clId="{204A5C29-5D2D-4F10-90EC-4C5AE0C2CB31}" dt="2025-06-18T06:30:50.507" v="7386" actId="255"/>
          <ac:spMkLst>
            <pc:docMk/>
            <pc:sldMk cId="90473640" sldId="328"/>
            <ac:spMk id="20" creationId="{002DFA41-4B93-47D7-9510-D0017347B178}"/>
          </ac:spMkLst>
        </pc:spChg>
        <pc:picChg chg="add mod">
          <ac:chgData name="Judith Pace" userId="75f39466-99ab-460c-9edf-92ac6cd6efe8" providerId="ADAL" clId="{204A5C29-5D2D-4F10-90EC-4C5AE0C2CB31}" dt="2025-07-03T14:58:03.031" v="7446" actId="1076"/>
          <ac:picMkLst>
            <pc:docMk/>
            <pc:sldMk cId="90473640" sldId="328"/>
            <ac:picMk id="8" creationId="{FCA4E41A-0692-5EA9-B2A1-3E24184A0D9B}"/>
          </ac:picMkLst>
        </pc:picChg>
        <pc:picChg chg="add mod">
          <ac:chgData name="Judith Pace" userId="75f39466-99ab-460c-9edf-92ac6cd6efe8" providerId="ADAL" clId="{204A5C29-5D2D-4F10-90EC-4C5AE0C2CB31}" dt="2025-06-17T13:53:55.159" v="6102" actId="1076"/>
          <ac:picMkLst>
            <pc:docMk/>
            <pc:sldMk cId="90473640" sldId="328"/>
            <ac:picMk id="9" creationId="{CA4FC8C5-8E8B-E742-DD32-4F5BE380B2B2}"/>
          </ac:picMkLst>
        </pc:picChg>
        <pc:picChg chg="add mod">
          <ac:chgData name="Judith Pace" userId="75f39466-99ab-460c-9edf-92ac6cd6efe8" providerId="ADAL" clId="{204A5C29-5D2D-4F10-90EC-4C5AE0C2CB31}" dt="2025-06-17T13:52:21.111" v="6072" actId="1076"/>
          <ac:picMkLst>
            <pc:docMk/>
            <pc:sldMk cId="90473640" sldId="328"/>
            <ac:picMk id="10" creationId="{3844DDC6-BA32-313D-1153-EA56D76FB409}"/>
          </ac:picMkLst>
        </pc:picChg>
        <pc:picChg chg="add mod">
          <ac:chgData name="Judith Pace" userId="75f39466-99ab-460c-9edf-92ac6cd6efe8" providerId="ADAL" clId="{204A5C29-5D2D-4F10-90EC-4C5AE0C2CB31}" dt="2025-06-17T13:54:00.466" v="6104" actId="1076"/>
          <ac:picMkLst>
            <pc:docMk/>
            <pc:sldMk cId="90473640" sldId="328"/>
            <ac:picMk id="11" creationId="{4BD5DFCB-83AF-08E2-DBE9-67E689040B7C}"/>
          </ac:picMkLst>
        </pc:picChg>
      </pc:sldChg>
      <pc:sldChg chg="addSp modSp del mod">
        <pc:chgData name="Judith Pace" userId="75f39466-99ab-460c-9edf-92ac6cd6efe8" providerId="ADAL" clId="{204A5C29-5D2D-4F10-90EC-4C5AE0C2CB31}" dt="2025-06-17T11:22:15.914" v="1511" actId="2696"/>
        <pc:sldMkLst>
          <pc:docMk/>
          <pc:sldMk cId="2278914499" sldId="328"/>
        </pc:sldMkLst>
      </pc:sldChg>
      <pc:sldChg chg="del">
        <pc:chgData name="Judith Pace" userId="75f39466-99ab-460c-9edf-92ac6cd6efe8" providerId="ADAL" clId="{204A5C29-5D2D-4F10-90EC-4C5AE0C2CB31}" dt="2025-06-17T11:56:19.510" v="2850" actId="47"/>
        <pc:sldMkLst>
          <pc:docMk/>
          <pc:sldMk cId="1590597970" sldId="329"/>
        </pc:sldMkLst>
      </pc:sldChg>
      <pc:sldChg chg="addSp modSp mod modNotes">
        <pc:chgData name="Judith Pace" userId="75f39466-99ab-460c-9edf-92ac6cd6efe8" providerId="ADAL" clId="{204A5C29-5D2D-4F10-90EC-4C5AE0C2CB31}" dt="2025-07-03T14:59:53.341" v="7730" actId="20577"/>
        <pc:sldMkLst>
          <pc:docMk/>
          <pc:sldMk cId="2362655831" sldId="330"/>
        </pc:sldMkLst>
        <pc:spChg chg="mod">
          <ac:chgData name="Judith Pace" userId="75f39466-99ab-460c-9edf-92ac6cd6efe8" providerId="ADAL" clId="{204A5C29-5D2D-4F10-90EC-4C5AE0C2CB31}" dt="2025-06-18T08:51:30.674" v="7444" actId="6549"/>
          <ac:spMkLst>
            <pc:docMk/>
            <pc:sldMk cId="2362655831" sldId="330"/>
            <ac:spMk id="12" creationId="{CEE83ECA-2267-44F6-A98C-AB9EA7C809C5}"/>
          </ac:spMkLst>
        </pc:spChg>
        <pc:spChg chg="mod">
          <ac:chgData name="Judith Pace" userId="75f39466-99ab-460c-9edf-92ac6cd6efe8" providerId="ADAL" clId="{204A5C29-5D2D-4F10-90EC-4C5AE0C2CB31}" dt="2025-06-17T10:44:49.691" v="527" actId="255"/>
          <ac:spMkLst>
            <pc:docMk/>
            <pc:sldMk cId="2362655831" sldId="330"/>
            <ac:spMk id="20" creationId="{002DFA41-4B93-47D7-9510-D0017347B178}"/>
          </ac:spMkLst>
        </pc:spChg>
        <pc:picChg chg="add mod">
          <ac:chgData name="Judith Pace" userId="75f39466-99ab-460c-9edf-92ac6cd6efe8" providerId="ADAL" clId="{204A5C29-5D2D-4F10-90EC-4C5AE0C2CB31}" dt="2025-06-17T10:39:30.123" v="486"/>
          <ac:picMkLst>
            <pc:docMk/>
            <pc:sldMk cId="2362655831" sldId="330"/>
            <ac:picMk id="1026" creationId="{70F7BBE5-958B-DFAB-C081-24D63C6A2D55}"/>
          </ac:picMkLst>
        </pc:picChg>
      </pc:sldChg>
      <pc:sldChg chg="del">
        <pc:chgData name="Judith Pace" userId="75f39466-99ab-460c-9edf-92ac6cd6efe8" providerId="ADAL" clId="{204A5C29-5D2D-4F10-90EC-4C5AE0C2CB31}" dt="2025-06-17T11:56:30.416" v="2852" actId="47"/>
        <pc:sldMkLst>
          <pc:docMk/>
          <pc:sldMk cId="2883033460" sldId="334"/>
        </pc:sldMkLst>
      </pc:sldChg>
      <pc:sldChg chg="del">
        <pc:chgData name="Judith Pace" userId="75f39466-99ab-460c-9edf-92ac6cd6efe8" providerId="ADAL" clId="{204A5C29-5D2D-4F10-90EC-4C5AE0C2CB31}" dt="2025-06-11T16:52:59.819" v="0" actId="47"/>
        <pc:sldMkLst>
          <pc:docMk/>
          <pc:sldMk cId="3889789111" sldId="337"/>
        </pc:sldMkLst>
      </pc:sldChg>
      <pc:sldChg chg="del">
        <pc:chgData name="Judith Pace" userId="75f39466-99ab-460c-9edf-92ac6cd6efe8" providerId="ADAL" clId="{204A5C29-5D2D-4F10-90EC-4C5AE0C2CB31}" dt="2025-06-17T11:56:35.592" v="2854" actId="47"/>
        <pc:sldMkLst>
          <pc:docMk/>
          <pc:sldMk cId="4209473274" sldId="338"/>
        </pc:sldMkLst>
      </pc:sldChg>
      <pc:sldChg chg="del">
        <pc:chgData name="Judith Pace" userId="75f39466-99ab-460c-9edf-92ac6cd6efe8" providerId="ADAL" clId="{204A5C29-5D2D-4F10-90EC-4C5AE0C2CB31}" dt="2025-06-17T11:56:39.975" v="2856" actId="47"/>
        <pc:sldMkLst>
          <pc:docMk/>
          <pc:sldMk cId="2984060250" sldId="341"/>
        </pc:sldMkLst>
      </pc:sldChg>
      <pc:sldChg chg="addSp delSp modSp add mod modNotes">
        <pc:chgData name="Judith Pace" userId="75f39466-99ab-460c-9edf-92ac6cd6efe8" providerId="ADAL" clId="{204A5C29-5D2D-4F10-90EC-4C5AE0C2CB31}" dt="2025-07-03T15:00:18.579" v="7777" actId="6549"/>
        <pc:sldMkLst>
          <pc:docMk/>
          <pc:sldMk cId="3430798632" sldId="342"/>
        </pc:sldMkLst>
        <pc:spChg chg="mod">
          <ac:chgData name="Judith Pace" userId="75f39466-99ab-460c-9edf-92ac6cd6efe8" providerId="ADAL" clId="{204A5C29-5D2D-4F10-90EC-4C5AE0C2CB31}" dt="2025-06-17T10:47:22.365" v="541" actId="27636"/>
          <ac:spMkLst>
            <pc:docMk/>
            <pc:sldMk cId="3430798632" sldId="342"/>
            <ac:spMk id="16" creationId="{E692B780-C7C2-2196-4C42-6D9C6C176419}"/>
          </ac:spMkLst>
        </pc:spChg>
        <pc:spChg chg="mod">
          <ac:chgData name="Judith Pace" userId="75f39466-99ab-460c-9edf-92ac6cd6efe8" providerId="ADAL" clId="{204A5C29-5D2D-4F10-90EC-4C5AE0C2CB31}" dt="2025-06-17T10:44:57.460" v="528" actId="255"/>
          <ac:spMkLst>
            <pc:docMk/>
            <pc:sldMk cId="3430798632" sldId="342"/>
            <ac:spMk id="20" creationId="{A90C5177-E96F-D56E-44E7-A70C943A49C2}"/>
          </ac:spMkLst>
        </pc:spChg>
        <pc:picChg chg="add mod">
          <ac:chgData name="Judith Pace" userId="75f39466-99ab-460c-9edf-92ac6cd6efe8" providerId="ADAL" clId="{204A5C29-5D2D-4F10-90EC-4C5AE0C2CB31}" dt="2025-06-17T10:49:46.993" v="582" actId="29295"/>
          <ac:picMkLst>
            <pc:docMk/>
            <pc:sldMk cId="3430798632" sldId="342"/>
            <ac:picMk id="5" creationId="{8BBD99A5-0061-BDF1-AF8F-58C770FB84D7}"/>
          </ac:picMkLst>
        </pc:picChg>
      </pc:sldChg>
      <pc:sldChg chg="addSp modSp add mod modNotes">
        <pc:chgData name="Judith Pace" userId="75f39466-99ab-460c-9edf-92ac6cd6efe8" providerId="ADAL" clId="{204A5C29-5D2D-4F10-90EC-4C5AE0C2CB31}" dt="2025-07-03T15:22:01.799" v="9599" actId="20577"/>
        <pc:sldMkLst>
          <pc:docMk/>
          <pc:sldMk cId="42829340" sldId="343"/>
        </pc:sldMkLst>
        <pc:spChg chg="mod">
          <ac:chgData name="Judith Pace" userId="75f39466-99ab-460c-9edf-92ac6cd6efe8" providerId="ADAL" clId="{204A5C29-5D2D-4F10-90EC-4C5AE0C2CB31}" dt="2025-06-17T13:12:35.341" v="3316" actId="12"/>
          <ac:spMkLst>
            <pc:docMk/>
            <pc:sldMk cId="42829340" sldId="343"/>
            <ac:spMk id="9" creationId="{DD3D7A63-B435-2910-393B-0A2A19C38B21}"/>
          </ac:spMkLst>
        </pc:spChg>
        <pc:spChg chg="mod">
          <ac:chgData name="Judith Pace" userId="75f39466-99ab-460c-9edf-92ac6cd6efe8" providerId="ADAL" clId="{204A5C29-5D2D-4F10-90EC-4C5AE0C2CB31}" dt="2025-06-17T11:53:48.960" v="2692" actId="27636"/>
          <ac:spMkLst>
            <pc:docMk/>
            <pc:sldMk cId="42829340" sldId="343"/>
            <ac:spMk id="20" creationId="{9E5BA6FD-A936-1331-8CB9-7BCB0512FD8F}"/>
          </ac:spMkLst>
        </pc:spChg>
        <pc:picChg chg="add mod ord">
          <ac:chgData name="Judith Pace" userId="75f39466-99ab-460c-9edf-92ac6cd6efe8" providerId="ADAL" clId="{204A5C29-5D2D-4F10-90EC-4C5AE0C2CB31}" dt="2025-06-17T11:40:05.896" v="2225" actId="1076"/>
          <ac:picMkLst>
            <pc:docMk/>
            <pc:sldMk cId="42829340" sldId="343"/>
            <ac:picMk id="4" creationId="{11D303C1-CD66-A813-85EA-B9579C1A51D7}"/>
          </ac:picMkLst>
        </pc:picChg>
        <pc:picChg chg="add mod">
          <ac:chgData name="Judith Pace" userId="75f39466-99ab-460c-9edf-92ac6cd6efe8" providerId="ADAL" clId="{204A5C29-5D2D-4F10-90EC-4C5AE0C2CB31}" dt="2025-06-17T11:40:10.552" v="2226" actId="1076"/>
          <ac:picMkLst>
            <pc:docMk/>
            <pc:sldMk cId="42829340" sldId="343"/>
            <ac:picMk id="5" creationId="{3A2A3548-4654-C0F4-F9FA-B2C022B0DCB6}"/>
          </ac:picMkLst>
        </pc:picChg>
      </pc:sldChg>
      <pc:sldChg chg="addSp delSp modSp add mod modNotes">
        <pc:chgData name="Judith Pace" userId="75f39466-99ab-460c-9edf-92ac6cd6efe8" providerId="ADAL" clId="{204A5C29-5D2D-4F10-90EC-4C5AE0C2CB31}" dt="2025-07-03T15:00:53.717" v="7787" actId="20577"/>
        <pc:sldMkLst>
          <pc:docMk/>
          <pc:sldMk cId="2064953163" sldId="344"/>
        </pc:sldMkLst>
        <pc:spChg chg="mod">
          <ac:chgData name="Judith Pace" userId="75f39466-99ab-460c-9edf-92ac6cd6efe8" providerId="ADAL" clId="{204A5C29-5D2D-4F10-90EC-4C5AE0C2CB31}" dt="2025-06-17T10:53:17.321" v="654" actId="20577"/>
          <ac:spMkLst>
            <pc:docMk/>
            <pc:sldMk cId="2064953163" sldId="344"/>
            <ac:spMk id="20" creationId="{CD160555-E0DE-0914-90F0-8EDCDAB3BF3E}"/>
          </ac:spMkLst>
        </pc:spChg>
        <pc:spChg chg="add del mod">
          <ac:chgData name="Judith Pace" userId="75f39466-99ab-460c-9edf-92ac6cd6efe8" providerId="ADAL" clId="{204A5C29-5D2D-4F10-90EC-4C5AE0C2CB31}" dt="2025-06-17T10:57:38.298" v="873" actId="20577"/>
          <ac:spMkLst>
            <pc:docMk/>
            <pc:sldMk cId="2064953163" sldId="344"/>
            <ac:spMk id="21" creationId="{09409F99-E08E-09E3-CAC2-947ACBB540FF}"/>
          </ac:spMkLst>
        </pc:spChg>
        <pc:picChg chg="add mod">
          <ac:chgData name="Judith Pace" userId="75f39466-99ab-460c-9edf-92ac6cd6efe8" providerId="ADAL" clId="{204A5C29-5D2D-4F10-90EC-4C5AE0C2CB31}" dt="2025-06-17T10:57:07.587" v="865" actId="14100"/>
          <ac:picMkLst>
            <pc:docMk/>
            <pc:sldMk cId="2064953163" sldId="344"/>
            <ac:picMk id="6" creationId="{29F594AC-A5ED-0BBB-A629-AC19C3A34792}"/>
          </ac:picMkLst>
        </pc:picChg>
      </pc:sldChg>
      <pc:sldChg chg="addSp delSp modSp add mod modNotes">
        <pc:chgData name="Judith Pace" userId="75f39466-99ab-460c-9edf-92ac6cd6efe8" providerId="ADAL" clId="{204A5C29-5D2D-4F10-90EC-4C5AE0C2CB31}" dt="2025-07-03T15:07:43.550" v="8167" actId="20577"/>
        <pc:sldMkLst>
          <pc:docMk/>
          <pc:sldMk cId="3364353070" sldId="345"/>
        </pc:sldMkLst>
        <pc:spChg chg="add mod">
          <ac:chgData name="Judith Pace" userId="75f39466-99ab-460c-9edf-92ac6cd6efe8" providerId="ADAL" clId="{204A5C29-5D2D-4F10-90EC-4C5AE0C2CB31}" dt="2025-06-17T13:24:36.887" v="4471" actId="20577"/>
          <ac:spMkLst>
            <pc:docMk/>
            <pc:sldMk cId="3364353070" sldId="345"/>
            <ac:spMk id="5" creationId="{0B868691-2310-77F8-1EB8-EB9D7DFEB4E3}"/>
          </ac:spMkLst>
        </pc:spChg>
        <pc:spChg chg="mod">
          <ac:chgData name="Judith Pace" userId="75f39466-99ab-460c-9edf-92ac6cd6efe8" providerId="ADAL" clId="{204A5C29-5D2D-4F10-90EC-4C5AE0C2CB31}" dt="2025-06-17T11:13:07.644" v="1318" actId="14100"/>
          <ac:spMkLst>
            <pc:docMk/>
            <pc:sldMk cId="3364353070" sldId="345"/>
            <ac:spMk id="12" creationId="{983E2AA3-D57D-F514-58F0-EA0CE1086C52}"/>
          </ac:spMkLst>
        </pc:spChg>
        <pc:spChg chg="mod">
          <ac:chgData name="Judith Pace" userId="75f39466-99ab-460c-9edf-92ac6cd6efe8" providerId="ADAL" clId="{204A5C29-5D2D-4F10-90EC-4C5AE0C2CB31}" dt="2025-06-17T11:22:03.072" v="1510" actId="20577"/>
          <ac:spMkLst>
            <pc:docMk/>
            <pc:sldMk cId="3364353070" sldId="345"/>
            <ac:spMk id="20" creationId="{07DC0B99-04D2-9A37-613F-A20E161C006A}"/>
          </ac:spMkLst>
        </pc:spChg>
        <pc:picChg chg="add mod ord">
          <ac:chgData name="Judith Pace" userId="75f39466-99ab-460c-9edf-92ac6cd6efe8" providerId="ADAL" clId="{204A5C29-5D2D-4F10-90EC-4C5AE0C2CB31}" dt="2025-06-17T11:35:15.344" v="2173" actId="1076"/>
          <ac:picMkLst>
            <pc:docMk/>
            <pc:sldMk cId="3364353070" sldId="345"/>
            <ac:picMk id="7" creationId="{8CB8E532-BEE2-4030-AA93-B3263C316527}"/>
          </ac:picMkLst>
        </pc:picChg>
      </pc:sldChg>
      <pc:sldChg chg="add del">
        <pc:chgData name="Judith Pace" userId="75f39466-99ab-460c-9edf-92ac6cd6efe8" providerId="ADAL" clId="{204A5C29-5D2D-4F10-90EC-4C5AE0C2CB31}" dt="2025-06-17T11:24:53.274" v="1535" actId="47"/>
        <pc:sldMkLst>
          <pc:docMk/>
          <pc:sldMk cId="2647219128" sldId="346"/>
        </pc:sldMkLst>
      </pc:sldChg>
      <pc:sldChg chg="delSp modSp add mod modNotes">
        <pc:chgData name="Judith Pace" userId="75f39466-99ab-460c-9edf-92ac6cd6efe8" providerId="ADAL" clId="{204A5C29-5D2D-4F10-90EC-4C5AE0C2CB31}" dt="2025-07-03T15:13:50.537" v="8805" actId="20577"/>
        <pc:sldMkLst>
          <pc:docMk/>
          <pc:sldMk cId="3284031559" sldId="346"/>
        </pc:sldMkLst>
        <pc:spChg chg="mod">
          <ac:chgData name="Judith Pace" userId="75f39466-99ab-460c-9edf-92ac6cd6efe8" providerId="ADAL" clId="{204A5C29-5D2D-4F10-90EC-4C5AE0C2CB31}" dt="2025-06-17T11:37:18.212" v="2203" actId="6549"/>
          <ac:spMkLst>
            <pc:docMk/>
            <pc:sldMk cId="3284031559" sldId="346"/>
            <ac:spMk id="20" creationId="{F89CAD53-B464-98FD-0212-7BBEF16F0C76}"/>
          </ac:spMkLst>
        </pc:spChg>
        <pc:spChg chg="mod">
          <ac:chgData name="Judith Pace" userId="75f39466-99ab-460c-9edf-92ac6cd6efe8" providerId="ADAL" clId="{204A5C29-5D2D-4F10-90EC-4C5AE0C2CB31}" dt="2025-06-17T14:27:05.133" v="7335" actId="20577"/>
          <ac:spMkLst>
            <pc:docMk/>
            <pc:sldMk cId="3284031559" sldId="346"/>
            <ac:spMk id="21" creationId="{257FD826-A1BF-701D-BAA7-C54038F1556A}"/>
          </ac:spMkLst>
        </pc:spChg>
      </pc:sldChg>
      <pc:sldChg chg="addSp delSp modSp add mod modNotes">
        <pc:chgData name="Judith Pace" userId="75f39466-99ab-460c-9edf-92ac6cd6efe8" providerId="ADAL" clId="{204A5C29-5D2D-4F10-90EC-4C5AE0C2CB31}" dt="2025-07-03T15:19:58.817" v="9405" actId="20577"/>
        <pc:sldMkLst>
          <pc:docMk/>
          <pc:sldMk cId="3778225772" sldId="347"/>
        </pc:sldMkLst>
        <pc:spChg chg="mod">
          <ac:chgData name="Judith Pace" userId="75f39466-99ab-460c-9edf-92ac6cd6efe8" providerId="ADAL" clId="{204A5C29-5D2D-4F10-90EC-4C5AE0C2CB31}" dt="2025-06-17T13:09:29.978" v="3296" actId="14100"/>
          <ac:spMkLst>
            <pc:docMk/>
            <pc:sldMk cId="3778225772" sldId="347"/>
            <ac:spMk id="9" creationId="{88D9D621-85F6-9C7C-A284-D9F42BFED54B}"/>
          </ac:spMkLst>
        </pc:spChg>
        <pc:spChg chg="add mod">
          <ac:chgData name="Judith Pace" userId="75f39466-99ab-460c-9edf-92ac6cd6efe8" providerId="ADAL" clId="{204A5C29-5D2D-4F10-90EC-4C5AE0C2CB31}" dt="2025-06-17T13:39:34.757" v="5935" actId="6549"/>
          <ac:spMkLst>
            <pc:docMk/>
            <pc:sldMk cId="3778225772" sldId="347"/>
            <ac:spMk id="10" creationId="{5767C4DE-2F8E-8237-6393-5B9864F9842D}"/>
          </ac:spMkLst>
        </pc:spChg>
        <pc:spChg chg="mod">
          <ac:chgData name="Judith Pace" userId="75f39466-99ab-460c-9edf-92ac6cd6efe8" providerId="ADAL" clId="{204A5C29-5D2D-4F10-90EC-4C5AE0C2CB31}" dt="2025-06-17T11:43:20.557" v="2346" actId="20577"/>
          <ac:spMkLst>
            <pc:docMk/>
            <pc:sldMk cId="3778225772" sldId="347"/>
            <ac:spMk id="20" creationId="{81F5C234-5F4A-4CA2-62CE-6ACE6D635F92}"/>
          </ac:spMkLst>
        </pc:spChg>
        <pc:picChg chg="add mod">
          <ac:chgData name="Judith Pace" userId="75f39466-99ab-460c-9edf-92ac6cd6efe8" providerId="ADAL" clId="{204A5C29-5D2D-4F10-90EC-4C5AE0C2CB31}" dt="2025-06-17T11:45:49.032" v="2369" actId="1076"/>
          <ac:picMkLst>
            <pc:docMk/>
            <pc:sldMk cId="3778225772" sldId="347"/>
            <ac:picMk id="11" creationId="{C517C823-F3DF-D695-EC2E-84D7784D0F85}"/>
          </ac:picMkLst>
        </pc:picChg>
      </pc:sldChg>
      <pc:sldChg chg="add">
        <pc:chgData name="Judith Pace" userId="75f39466-99ab-460c-9edf-92ac6cd6efe8" providerId="ADAL" clId="{204A5C29-5D2D-4F10-90EC-4C5AE0C2CB31}" dt="2025-06-17T11:52:13.135" v="2685"/>
        <pc:sldMkLst>
          <pc:docMk/>
          <pc:sldMk cId="99677658" sldId="348"/>
        </pc:sldMkLst>
      </pc:sldChg>
      <pc:sldChg chg="addSp delSp modSp add mod modNotes">
        <pc:chgData name="Judith Pace" userId="75f39466-99ab-460c-9edf-92ac6cd6efe8" providerId="ADAL" clId="{204A5C29-5D2D-4F10-90EC-4C5AE0C2CB31}" dt="2025-07-03T15:17:30.338" v="9207" actId="6549"/>
        <pc:sldMkLst>
          <pc:docMk/>
          <pc:sldMk cId="2981085951" sldId="349"/>
        </pc:sldMkLst>
        <pc:spChg chg="mod">
          <ac:chgData name="Judith Pace" userId="75f39466-99ab-460c-9edf-92ac6cd6efe8" providerId="ADAL" clId="{204A5C29-5D2D-4F10-90EC-4C5AE0C2CB31}" dt="2025-06-17T14:26:38.032" v="7302" actId="20577"/>
          <ac:spMkLst>
            <pc:docMk/>
            <pc:sldMk cId="2981085951" sldId="349"/>
            <ac:spMk id="10" creationId="{91BFC383-50E6-F2FD-211A-4DBE14B83EB2}"/>
          </ac:spMkLst>
        </pc:spChg>
        <pc:spChg chg="mod">
          <ac:chgData name="Judith Pace" userId="75f39466-99ab-460c-9edf-92ac6cd6efe8" providerId="ADAL" clId="{204A5C29-5D2D-4F10-90EC-4C5AE0C2CB31}" dt="2025-06-17T13:36:54.356" v="5676" actId="6549"/>
          <ac:spMkLst>
            <pc:docMk/>
            <pc:sldMk cId="2981085951" sldId="349"/>
            <ac:spMk id="20" creationId="{1365F143-FF9C-C93A-2D9D-11CE01794C51}"/>
          </ac:spMkLst>
        </pc:spChg>
        <pc:picChg chg="add mod">
          <ac:chgData name="Judith Pace" userId="75f39466-99ab-460c-9edf-92ac6cd6efe8" providerId="ADAL" clId="{204A5C29-5D2D-4F10-90EC-4C5AE0C2CB31}" dt="2025-06-17T13:57:20.191" v="6206" actId="14100"/>
          <ac:picMkLst>
            <pc:docMk/>
            <pc:sldMk cId="2981085951" sldId="349"/>
            <ac:picMk id="4" creationId="{8682BB47-3633-0484-08A7-49D2C623BE8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D3441A8B-A31C-4922-8898-D98B23470525}" type="datetimeFigureOut">
              <a:rPr lang="en-GB" smtClean="0"/>
              <a:t>03/07/2025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FB4461F3-AD81-415D-8204-242275D26108}" type="slidenum">
              <a:rPr lang="en-GB" smtClean="0"/>
              <a:t>‹#›</a:t>
            </a:fld>
            <a:endParaRPr lang="en-GB"/>
          </a:p>
        </p:txBody>
      </p:sp>
    </p:spTree>
    <p:extLst>
      <p:ext uri="{BB962C8B-B14F-4D97-AF65-F5344CB8AC3E}">
        <p14:creationId xmlns:p14="http://schemas.microsoft.com/office/powerpoint/2010/main" val="2534552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B4461F3-AD81-415D-8204-242275D26108}" type="slidenum">
              <a:rPr lang="en-GB" smtClean="0"/>
              <a:t>1</a:t>
            </a:fld>
            <a:endParaRPr lang="en-GB"/>
          </a:p>
        </p:txBody>
      </p:sp>
    </p:spTree>
    <p:extLst>
      <p:ext uri="{BB962C8B-B14F-4D97-AF65-F5344CB8AC3E}">
        <p14:creationId xmlns:p14="http://schemas.microsoft.com/office/powerpoint/2010/main" val="2428398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7" y="4777561"/>
            <a:ext cx="5438140" cy="3909239"/>
          </a:xfrm>
        </p:spPr>
        <p:txBody>
          <a:bodyPr/>
          <a:lstStyle/>
          <a:p>
            <a:r>
              <a:rPr lang="en-GB" dirty="0"/>
              <a:t>Briefing will emphasise the importance of how you use approaches as much as what you do, as this is key in this area, which can be emotive for both parents and school staff.</a:t>
            </a:r>
          </a:p>
        </p:txBody>
      </p:sp>
      <p:sp>
        <p:nvSpPr>
          <p:cNvPr id="4" name="Slide Number Placeholder 3"/>
          <p:cNvSpPr>
            <a:spLocks noGrp="1"/>
          </p:cNvSpPr>
          <p:nvPr>
            <p:ph type="sldNum" sz="quarter" idx="5"/>
          </p:nvPr>
        </p:nvSpPr>
        <p:spPr/>
        <p:txBody>
          <a:bodyPr/>
          <a:lstStyle/>
          <a:p>
            <a:fld id="{FB4461F3-AD81-415D-8204-242275D26108}" type="slidenum">
              <a:rPr lang="en-GB" smtClean="0"/>
              <a:t>2</a:t>
            </a:fld>
            <a:endParaRPr lang="en-GB"/>
          </a:p>
        </p:txBody>
      </p:sp>
    </p:spTree>
    <p:extLst>
      <p:ext uri="{BB962C8B-B14F-4D97-AF65-F5344CB8AC3E}">
        <p14:creationId xmlns:p14="http://schemas.microsoft.com/office/powerpoint/2010/main" val="3820891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Previously term used was  EBSA – emotionally-based school avoidance , but this implies that there is choice/control over not being in school, which is not always the case.  Some CYP want to be at school.</a:t>
            </a:r>
          </a:p>
          <a:p>
            <a:r>
              <a:rPr lang="en-GB" dirty="0"/>
              <a:t>We don’t want to locate the problem with the child or YP. </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Everyone experiences anxiety </a:t>
            </a:r>
            <a:r>
              <a:rPr lang="en-GB" sz="1200" kern="1200" dirty="0">
                <a:solidFill>
                  <a:schemeClr val="tx1"/>
                </a:solidFill>
                <a:effectLst/>
                <a:latin typeface="+mn-lt"/>
                <a:ea typeface="+mn-ea"/>
                <a:cs typeface="+mn-cs"/>
              </a:rPr>
              <a:t>and often anxiety is a healthy and helpful response to a situation. People feel anxious when they believe they are under threat. When someone thinks something bad is going to happen, their bodies release adrenaline which helps them physically prepare to deal with the threat by running away or fighting.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Sometimes we think situations are dangerous when they are not and, because we think we are in danger, our body produces adrenaline. When we feel anxious sensations in our bodies, it is natural to want to avoid the triggering situation. However, every time we avoid the thing that we are worried about, it reinforces the belief that we need to avoid it to make ourselves feel safe. We do not get the chance to learn that we are able to cope or that the situation is as bad as we think it will be. </a:t>
            </a:r>
          </a:p>
          <a:p>
            <a:endParaRPr lang="en-GB" dirty="0"/>
          </a:p>
        </p:txBody>
      </p:sp>
      <p:sp>
        <p:nvSpPr>
          <p:cNvPr id="4" name="Slide Number Placeholder 3"/>
          <p:cNvSpPr>
            <a:spLocks noGrp="1"/>
          </p:cNvSpPr>
          <p:nvPr>
            <p:ph type="sldNum" sz="quarter" idx="5"/>
          </p:nvPr>
        </p:nvSpPr>
        <p:spPr/>
        <p:txBody>
          <a:bodyPr/>
          <a:lstStyle/>
          <a:p>
            <a:fld id="{FB4461F3-AD81-415D-8204-242275D26108}" type="slidenum">
              <a:rPr lang="en-GB" smtClean="0"/>
              <a:t>3</a:t>
            </a:fld>
            <a:endParaRPr lang="en-GB"/>
          </a:p>
        </p:txBody>
      </p:sp>
    </p:spTree>
    <p:extLst>
      <p:ext uri="{BB962C8B-B14F-4D97-AF65-F5344CB8AC3E}">
        <p14:creationId xmlns:p14="http://schemas.microsoft.com/office/powerpoint/2010/main" val="3671865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8" y="4777958"/>
            <a:ext cx="5438140" cy="4188229"/>
          </a:xfrm>
        </p:spPr>
        <p:txBody>
          <a:bodyPr/>
          <a:lstStyle/>
          <a:p>
            <a:r>
              <a:rPr lang="en-GB" dirty="0"/>
              <a:t>Many factors can contribute towards EBSNA, and often it is more than one. Happens for lots of different reasons.  Each child, family and school context is different and for that reason, each situation will need an individual response.  </a:t>
            </a:r>
          </a:p>
          <a:p>
            <a:endParaRPr lang="en-GB" dirty="0"/>
          </a:p>
          <a:p>
            <a:r>
              <a:rPr lang="en-GB" dirty="0"/>
              <a:t>Early intervention is important .  It’s harder to move things on when children have been out of school for long periods of time. </a:t>
            </a:r>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B4461F3-AD81-415D-8204-242275D26108}" type="slidenum">
              <a:rPr lang="en-GB" smtClean="0"/>
              <a:t>4</a:t>
            </a:fld>
            <a:endParaRPr lang="en-GB"/>
          </a:p>
        </p:txBody>
      </p:sp>
    </p:spTree>
    <p:extLst>
      <p:ext uri="{BB962C8B-B14F-4D97-AF65-F5344CB8AC3E}">
        <p14:creationId xmlns:p14="http://schemas.microsoft.com/office/powerpoint/2010/main" val="3577971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We thought that something more practical was required, (since ‘EBSA guidance for schools’ produced in 2021), especially to reinforce what recent research has shown us – and that is that a relational approach is key to finding a way forward</a:t>
            </a:r>
          </a:p>
          <a:p>
            <a:pPr marL="171450" indent="-171450">
              <a:buFontTx/>
              <a:buChar char="-"/>
            </a:pPr>
            <a:r>
              <a:rPr lang="en-GB" dirty="0"/>
              <a:t>Topical issue, often bound up in tricky emotions. </a:t>
            </a:r>
          </a:p>
          <a:p>
            <a:pPr marL="171450" indent="-171450">
              <a:buFontTx/>
              <a:buChar char="-"/>
            </a:pPr>
            <a:r>
              <a:rPr lang="en-GB" dirty="0"/>
              <a:t>New EBSNA Framework produced by EPS – thanks to EP team and thanks to DSPL 6 and 9 leads – Cheryl Mence and Gemma Hall. The Inclusion and Access Team first approached the EPS about developing this. </a:t>
            </a:r>
          </a:p>
          <a:p>
            <a:pPr marL="171450" indent="-171450">
              <a:buFontTx/>
              <a:buChar char="-"/>
            </a:pPr>
            <a:r>
              <a:rPr lang="en-GB" dirty="0"/>
              <a:t>Produced in collaboration with other LA services, including the access to education  team. Thanks to the Emotional Wellbeing in Schools team, the Attendance team and Herts Parents and Carers Involvement– (HPCI) Herts Parent Forum who all had input.</a:t>
            </a:r>
          </a:p>
          <a:p>
            <a:endParaRPr lang="en-GB" dirty="0"/>
          </a:p>
          <a:p>
            <a:pPr marL="171450" indent="-171450">
              <a:buFontTx/>
              <a:buChar char="-"/>
            </a:pPr>
            <a:r>
              <a:rPr lang="en-GB" dirty="0"/>
              <a:t>Will be reviewed in the Autumn term. Shared now, so schools can take a look with a  view to perhaps using it in the Autumn term. </a:t>
            </a:r>
            <a:r>
              <a:rPr lang="en-GB"/>
              <a:t>We </a:t>
            </a:r>
            <a:r>
              <a:rPr lang="en-GB" dirty="0"/>
              <a:t>would be interested in hearing any </a:t>
            </a:r>
            <a:r>
              <a:rPr lang="en-GB"/>
              <a:t>success stories.</a:t>
            </a:r>
            <a:endParaRPr lang="en-GB" dirty="0"/>
          </a:p>
          <a:p>
            <a:pPr marL="171450" indent="-171450">
              <a:buFontTx/>
              <a:buChar char="-"/>
            </a:pPr>
            <a:endParaRPr lang="en-GB" dirty="0"/>
          </a:p>
          <a:p>
            <a:pPr marL="171450" indent="-171450">
              <a:buFontTx/>
              <a:buChar char="-"/>
            </a:pPr>
            <a:r>
              <a:rPr lang="en-GB" dirty="0"/>
              <a:t>Available on Schools Grid for Herts SEND Local Offer. </a:t>
            </a:r>
          </a:p>
          <a:p>
            <a:endParaRPr lang="en-GB" dirty="0"/>
          </a:p>
        </p:txBody>
      </p:sp>
      <p:sp>
        <p:nvSpPr>
          <p:cNvPr id="4" name="Slide Number Placeholder 3"/>
          <p:cNvSpPr>
            <a:spLocks noGrp="1"/>
          </p:cNvSpPr>
          <p:nvPr>
            <p:ph type="sldNum" sz="quarter" idx="5"/>
          </p:nvPr>
        </p:nvSpPr>
        <p:spPr/>
        <p:txBody>
          <a:bodyPr/>
          <a:lstStyle/>
          <a:p>
            <a:fld id="{FB4461F3-AD81-415D-8204-242275D26108}" type="slidenum">
              <a:rPr lang="en-GB" smtClean="0"/>
              <a:t>5</a:t>
            </a:fld>
            <a:endParaRPr lang="en-GB"/>
          </a:p>
        </p:txBody>
      </p:sp>
    </p:spTree>
    <p:extLst>
      <p:ext uri="{BB962C8B-B14F-4D97-AF65-F5344CB8AC3E}">
        <p14:creationId xmlns:p14="http://schemas.microsoft.com/office/powerpoint/2010/main" val="2255785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This Framework has the status of guidance. It is based on good practice, guided by research in this area which is continually taking place.</a:t>
            </a:r>
          </a:p>
          <a:p>
            <a:pPr marL="171450" indent="-171450">
              <a:buFont typeface="Arial" panose="020B0604020202020204" pitchFamily="34" charset="0"/>
              <a:buChar char="•"/>
            </a:pPr>
            <a:r>
              <a:rPr lang="en-GB" dirty="0"/>
              <a:t>It enables schools to have a record of what has been planned and progress. Helpful for school, parents, (the YP) the LA, etc. (Ofsted…).</a:t>
            </a:r>
          </a:p>
          <a:p>
            <a:pPr marL="171450" indent="-171450">
              <a:buFont typeface="Arial" panose="020B0604020202020204" pitchFamily="34" charset="0"/>
              <a:buChar char="•"/>
            </a:pPr>
            <a:r>
              <a:rPr lang="en-GB" dirty="0"/>
              <a:t>Aimed to be used at early stages of reduced attendance, but always worth a look in any scenario. </a:t>
            </a:r>
          </a:p>
          <a:p>
            <a:pPr marL="171450" indent="-171450">
              <a:buFont typeface="Arial" panose="020B0604020202020204" pitchFamily="34" charset="0"/>
              <a:buChar char="•"/>
            </a:pPr>
            <a:r>
              <a:rPr lang="en-GB" dirty="0"/>
              <a:t>Is for any CYP, whatever their needs, as is bespoke.</a:t>
            </a:r>
          </a:p>
          <a:p>
            <a:pPr marL="171450" indent="-171450">
              <a:buFont typeface="Arial" panose="020B0604020202020204" pitchFamily="34" charset="0"/>
              <a:buChar char="•"/>
            </a:pPr>
            <a:r>
              <a:rPr lang="en-GB" dirty="0"/>
              <a:t>Contains helpful strategies, resources, suggested provision and links to relevant websites.    </a:t>
            </a:r>
          </a:p>
          <a:p>
            <a:pPr marL="171450" indent="-171450">
              <a:buFont typeface="Arial" panose="020B0604020202020204" pitchFamily="34" charset="0"/>
              <a:buChar char="•"/>
            </a:pPr>
            <a:endParaRPr lang="en-GB" dirty="0"/>
          </a:p>
          <a:p>
            <a:endParaRPr lang="en-GB" dirty="0"/>
          </a:p>
        </p:txBody>
      </p:sp>
      <p:sp>
        <p:nvSpPr>
          <p:cNvPr id="4" name="Slide Number Placeholder 3"/>
          <p:cNvSpPr>
            <a:spLocks noGrp="1"/>
          </p:cNvSpPr>
          <p:nvPr>
            <p:ph type="sldNum" sz="quarter" idx="5"/>
          </p:nvPr>
        </p:nvSpPr>
        <p:spPr/>
        <p:txBody>
          <a:bodyPr/>
          <a:lstStyle/>
          <a:p>
            <a:fld id="{FB4461F3-AD81-415D-8204-242275D26108}" type="slidenum">
              <a:rPr lang="en-GB" smtClean="0"/>
              <a:t>6</a:t>
            </a:fld>
            <a:endParaRPr lang="en-GB"/>
          </a:p>
        </p:txBody>
      </p:sp>
    </p:spTree>
    <p:extLst>
      <p:ext uri="{BB962C8B-B14F-4D97-AF65-F5344CB8AC3E}">
        <p14:creationId xmlns:p14="http://schemas.microsoft.com/office/powerpoint/2010/main" val="2760034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stages - should be familiar, as follows Assess, Plan, Do, Review cycle.</a:t>
            </a:r>
          </a:p>
          <a:p>
            <a:endParaRPr lang="en-GB" dirty="0"/>
          </a:p>
          <a:p>
            <a:r>
              <a:rPr lang="en-GB" dirty="0"/>
              <a:t>1.Information gathering – form CYP, form Parent/carer  and from school staff</a:t>
            </a:r>
          </a:p>
          <a:p>
            <a:endParaRPr lang="en-GB" dirty="0"/>
          </a:p>
          <a:p>
            <a:r>
              <a:rPr lang="en-GB" dirty="0"/>
              <a:t>2.Action planning should involve realistic actions that can be maintained.</a:t>
            </a:r>
          </a:p>
          <a:p>
            <a:endParaRPr lang="en-GB" dirty="0"/>
          </a:p>
          <a:p>
            <a:r>
              <a:rPr lang="en-GB" dirty="0"/>
              <a:t>3.Support – who is doing what, when and how. Needs to be do-able. (</a:t>
            </a:r>
            <a:r>
              <a:rPr lang="en-GB" dirty="0" err="1"/>
              <a:t>eg</a:t>
            </a:r>
            <a:r>
              <a:rPr lang="en-GB" dirty="0"/>
              <a:t> back up if key member of staff not available).</a:t>
            </a:r>
          </a:p>
          <a:p>
            <a:endParaRPr lang="en-GB" dirty="0"/>
          </a:p>
          <a:p>
            <a:r>
              <a:rPr lang="en-GB" dirty="0"/>
              <a:t>4.Review is particularly important as sustaining a momentum of moving forward is key.</a:t>
            </a:r>
          </a:p>
        </p:txBody>
      </p:sp>
      <p:sp>
        <p:nvSpPr>
          <p:cNvPr id="4" name="Slide Number Placeholder 3"/>
          <p:cNvSpPr>
            <a:spLocks noGrp="1"/>
          </p:cNvSpPr>
          <p:nvPr>
            <p:ph type="sldNum" sz="quarter" idx="5"/>
          </p:nvPr>
        </p:nvSpPr>
        <p:spPr/>
        <p:txBody>
          <a:bodyPr/>
          <a:lstStyle/>
          <a:p>
            <a:fld id="{FB4461F3-AD81-415D-8204-242275D26108}" type="slidenum">
              <a:rPr lang="en-GB" smtClean="0"/>
              <a:t>7</a:t>
            </a:fld>
            <a:endParaRPr lang="en-GB"/>
          </a:p>
        </p:txBody>
      </p:sp>
    </p:spTree>
    <p:extLst>
      <p:ext uri="{BB962C8B-B14F-4D97-AF65-F5344CB8AC3E}">
        <p14:creationId xmlns:p14="http://schemas.microsoft.com/office/powerpoint/2010/main" val="232830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Gathering info.</a:t>
            </a:r>
          </a:p>
          <a:p>
            <a:endParaRPr lang="en-GB" dirty="0"/>
          </a:p>
          <a:p>
            <a:r>
              <a:rPr lang="en-GB" dirty="0"/>
              <a:t>See guidance for running effective mtgs. A positive start can set the tone from the start and help to build a trusting relationship. </a:t>
            </a:r>
          </a:p>
          <a:p>
            <a:endParaRPr lang="en-GB" dirty="0"/>
          </a:p>
          <a:p>
            <a:r>
              <a:rPr lang="en-GB" dirty="0"/>
              <a:t>Info from YP.    </a:t>
            </a:r>
            <a:r>
              <a:rPr lang="en-GB" b="1" dirty="0"/>
              <a:t>NB:</a:t>
            </a:r>
            <a:r>
              <a:rPr lang="en-GB" dirty="0"/>
              <a:t> Framework contains resources that can be used to gain CYP’s views that are for younger children or those who are functioning at a lower level.</a:t>
            </a:r>
          </a:p>
          <a:p>
            <a:endParaRPr lang="en-GB" dirty="0"/>
          </a:p>
          <a:p>
            <a:r>
              <a:rPr lang="en-GB" dirty="0"/>
              <a:t>May be differences between the views of what the issues are between the parent and the YP. This is fine – there cannot always be consensus.   </a:t>
            </a:r>
          </a:p>
          <a:p>
            <a:endParaRPr lang="en-GB" dirty="0"/>
          </a:p>
          <a:p>
            <a:r>
              <a:rPr lang="en-GB" dirty="0"/>
              <a:t>School, info should be completed last</a:t>
            </a:r>
          </a:p>
          <a:p>
            <a:endParaRPr lang="en-GB" dirty="0"/>
          </a:p>
          <a:p>
            <a:r>
              <a:rPr lang="en-GB" dirty="0"/>
              <a:t>To be used flexibly – skip over any questions that are not applicable. Questions can be used as an aide memoire. Can tease out issues further.</a:t>
            </a:r>
          </a:p>
          <a:p>
            <a:r>
              <a:rPr lang="en-GB" dirty="0"/>
              <a:t>The start of a conversation</a:t>
            </a:r>
          </a:p>
        </p:txBody>
      </p:sp>
      <p:sp>
        <p:nvSpPr>
          <p:cNvPr id="4" name="Slide Number Placeholder 3"/>
          <p:cNvSpPr>
            <a:spLocks noGrp="1"/>
          </p:cNvSpPr>
          <p:nvPr>
            <p:ph type="sldNum" sz="quarter" idx="5"/>
          </p:nvPr>
        </p:nvSpPr>
        <p:spPr/>
        <p:txBody>
          <a:bodyPr/>
          <a:lstStyle/>
          <a:p>
            <a:fld id="{FB4461F3-AD81-415D-8204-242275D26108}" type="slidenum">
              <a:rPr lang="en-GB" smtClean="0"/>
              <a:t>8</a:t>
            </a:fld>
            <a:endParaRPr lang="en-GB"/>
          </a:p>
        </p:txBody>
      </p:sp>
    </p:spTree>
    <p:extLst>
      <p:ext uri="{BB962C8B-B14F-4D97-AF65-F5344CB8AC3E}">
        <p14:creationId xmlns:p14="http://schemas.microsoft.com/office/powerpoint/2010/main" val="2817229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E096E-BC0C-6010-18F6-FFDBAA4935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EA4E7-EBAD-D6F9-AF46-57E93D4BF3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B6D7D9-61C3-6F3D-4E1F-13AE5B929CDE}"/>
              </a:ext>
            </a:extLst>
          </p:cNvPr>
          <p:cNvSpPr>
            <a:spLocks noGrp="1"/>
          </p:cNvSpPr>
          <p:nvPr>
            <p:ph type="body" idx="1"/>
          </p:nvPr>
        </p:nvSpPr>
        <p:spPr/>
        <p:txBody>
          <a:bodyPr/>
          <a:lstStyle/>
          <a:p>
            <a:r>
              <a:rPr lang="en-GB" dirty="0"/>
              <a:t>If there doesn’t seem to be agreement about the importance of attending school – helpful to discuss broader aspirations and opportunities that being at school can help to achieve. (Not just about exams – see input from The Reach Free School SENCo – ‘widening the lens’). </a:t>
            </a:r>
          </a:p>
          <a:p>
            <a:endParaRPr lang="en-GB" dirty="0"/>
          </a:p>
          <a:p>
            <a:r>
              <a:rPr lang="en-GB" dirty="0"/>
              <a:t>Some parents find the school environment a difficult place to be. </a:t>
            </a:r>
          </a:p>
        </p:txBody>
      </p:sp>
      <p:sp>
        <p:nvSpPr>
          <p:cNvPr id="4" name="Slide Number Placeholder 3">
            <a:extLst>
              <a:ext uri="{FF2B5EF4-FFF2-40B4-BE49-F238E27FC236}">
                <a16:creationId xmlns:a16="http://schemas.microsoft.com/office/drawing/2014/main" id="{D0454F84-E750-92D9-A1DE-BF418320D000}"/>
              </a:ext>
            </a:extLst>
          </p:cNvPr>
          <p:cNvSpPr>
            <a:spLocks noGrp="1"/>
          </p:cNvSpPr>
          <p:nvPr>
            <p:ph type="sldNum" sz="quarter" idx="5"/>
          </p:nvPr>
        </p:nvSpPr>
        <p:spPr/>
        <p:txBody>
          <a:bodyPr/>
          <a:lstStyle/>
          <a:p>
            <a:fld id="{FB4461F3-AD81-415D-8204-242275D26108}" type="slidenum">
              <a:rPr lang="en-GB" smtClean="0"/>
              <a:t>9</a:t>
            </a:fld>
            <a:endParaRPr lang="en-GB"/>
          </a:p>
        </p:txBody>
      </p:sp>
    </p:spTree>
    <p:extLst>
      <p:ext uri="{BB962C8B-B14F-4D97-AF65-F5344CB8AC3E}">
        <p14:creationId xmlns:p14="http://schemas.microsoft.com/office/powerpoint/2010/main" val="30608758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Designed for early stages of attendance dropping off – but… worth a look even for entrenched EBSNA, as the push and pull factors change over time.</a:t>
            </a:r>
          </a:p>
          <a:p>
            <a:endParaRPr lang="en-GB" dirty="0"/>
          </a:p>
          <a:p>
            <a:r>
              <a:rPr lang="en-GB" dirty="0"/>
              <a:t>Bespoke – has to be.. (see Running effective meeting with parents).</a:t>
            </a:r>
          </a:p>
          <a:p>
            <a:r>
              <a:rPr lang="en-GB" dirty="0"/>
              <a:t>Won’t work if not able to sustain a trusting effective relationship with parents </a:t>
            </a:r>
          </a:p>
          <a:p>
            <a:pPr marL="171450" indent="-171450">
              <a:buFontTx/>
              <a:buChar char="-"/>
            </a:pPr>
            <a:r>
              <a:rPr lang="en-GB" dirty="0"/>
              <a:t>it’s how you do something as much as what you do. Compassion – (</a:t>
            </a:r>
            <a:r>
              <a:rPr lang="en-GB" dirty="0" err="1"/>
              <a:t>eg</a:t>
            </a:r>
            <a:r>
              <a:rPr lang="en-GB" dirty="0"/>
              <a:t> if it seems as if a parent is not valuing education, there will be a reason for this. What was their own school experience like..?)</a:t>
            </a:r>
          </a:p>
          <a:p>
            <a:pPr marL="171450" indent="-171450">
              <a:buFontTx/>
              <a:buChar char="-"/>
            </a:pPr>
            <a:r>
              <a:rPr lang="en-GB" dirty="0"/>
              <a:t>Focus on longer term - school is for building skills for life. </a:t>
            </a:r>
          </a:p>
          <a:p>
            <a:endParaRPr lang="en-GB" dirty="0"/>
          </a:p>
        </p:txBody>
      </p:sp>
      <p:sp>
        <p:nvSpPr>
          <p:cNvPr id="4" name="Slide Number Placeholder 3"/>
          <p:cNvSpPr>
            <a:spLocks noGrp="1"/>
          </p:cNvSpPr>
          <p:nvPr>
            <p:ph type="sldNum" sz="quarter" idx="5"/>
          </p:nvPr>
        </p:nvSpPr>
        <p:spPr/>
        <p:txBody>
          <a:bodyPr/>
          <a:lstStyle/>
          <a:p>
            <a:fld id="{FB4461F3-AD81-415D-8204-242275D26108}" type="slidenum">
              <a:rPr lang="en-GB" smtClean="0"/>
              <a:t>10</a:t>
            </a:fld>
            <a:endParaRPr lang="en-GB"/>
          </a:p>
        </p:txBody>
      </p:sp>
    </p:spTree>
    <p:extLst>
      <p:ext uri="{BB962C8B-B14F-4D97-AF65-F5344CB8AC3E}">
        <p14:creationId xmlns:p14="http://schemas.microsoft.com/office/powerpoint/2010/main" val="4024898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Regular reviews to sustain momentum is important.</a:t>
            </a:r>
          </a:p>
          <a:p>
            <a:r>
              <a:rPr lang="en-GB" dirty="0"/>
              <a:t>Parents responded well to structured approach. Felt contained. </a:t>
            </a:r>
          </a:p>
          <a:p>
            <a:r>
              <a:rPr lang="en-GB" dirty="0"/>
              <a:t>Success stories.</a:t>
            </a:r>
          </a:p>
        </p:txBody>
      </p:sp>
      <p:sp>
        <p:nvSpPr>
          <p:cNvPr id="4" name="Slide Number Placeholder 3"/>
          <p:cNvSpPr>
            <a:spLocks noGrp="1"/>
          </p:cNvSpPr>
          <p:nvPr>
            <p:ph type="sldNum" sz="quarter" idx="5"/>
          </p:nvPr>
        </p:nvSpPr>
        <p:spPr/>
        <p:txBody>
          <a:bodyPr/>
          <a:lstStyle/>
          <a:p>
            <a:fld id="{FB4461F3-AD81-415D-8204-242275D26108}" type="slidenum">
              <a:rPr lang="en-GB" smtClean="0"/>
              <a:t>11</a:t>
            </a:fld>
            <a:endParaRPr lang="en-GB"/>
          </a:p>
        </p:txBody>
      </p:sp>
    </p:spTree>
    <p:extLst>
      <p:ext uri="{BB962C8B-B14F-4D97-AF65-F5344CB8AC3E}">
        <p14:creationId xmlns:p14="http://schemas.microsoft.com/office/powerpoint/2010/main" val="3914430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B4461F3-AD81-415D-8204-242275D26108}" type="slidenum">
              <a:rPr lang="en-GB" smtClean="0"/>
              <a:t>12</a:t>
            </a:fld>
            <a:endParaRPr lang="en-GB"/>
          </a:p>
        </p:txBody>
      </p:sp>
    </p:spTree>
    <p:extLst>
      <p:ext uri="{BB962C8B-B14F-4D97-AF65-F5344CB8AC3E}">
        <p14:creationId xmlns:p14="http://schemas.microsoft.com/office/powerpoint/2010/main" val="2915133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370AD-3B66-4945-B45B-DCA4A8A024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9CAC9A-F219-4B8D-87E1-EC80A479B1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312366-C8F7-4956-BCD9-4D88419E5FE0}"/>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5" name="Footer Placeholder 4">
            <a:extLst>
              <a:ext uri="{FF2B5EF4-FFF2-40B4-BE49-F238E27FC236}">
                <a16:creationId xmlns:a16="http://schemas.microsoft.com/office/drawing/2014/main" id="{CE5F9BD9-DE32-4201-9E4A-B3E613EB37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AB41B3-2CEA-4D88-BC9B-0090712B0DFC}"/>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4118923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861DA-FD01-4884-9770-89CB7829F0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7F4D9C-46AA-4194-864D-EA76359492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54825A-3ED9-4486-A56B-349C17F8C0C4}"/>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5" name="Footer Placeholder 4">
            <a:extLst>
              <a:ext uri="{FF2B5EF4-FFF2-40B4-BE49-F238E27FC236}">
                <a16:creationId xmlns:a16="http://schemas.microsoft.com/office/drawing/2014/main" id="{26D91DC3-F5FA-4094-9522-66CB83E533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8FF57F-9D88-43B8-8699-3999AB7C0499}"/>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374482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3AA19-8E2D-4BF7-89E5-EDB5CDC9CA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814D5F-24AF-4A7C-80C0-1B993BB2DE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D00DB3-4D8F-4170-B114-F43B403E6AAF}"/>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5" name="Footer Placeholder 4">
            <a:extLst>
              <a:ext uri="{FF2B5EF4-FFF2-40B4-BE49-F238E27FC236}">
                <a16:creationId xmlns:a16="http://schemas.microsoft.com/office/drawing/2014/main" id="{1281C37E-EA00-4039-A2EA-80F7717E17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C165EE-C57F-4AE2-8694-60A147CF0D0B}"/>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167892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8F247-1850-4B99-A723-E16142E5C7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0807E5-E4BE-4F13-8093-1FB4723B4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3ED0C89-F662-473C-8FFB-3455AB340B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539BE38-A9F2-4F8F-9380-BBFA47EA08CF}"/>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6" name="Footer Placeholder 5">
            <a:extLst>
              <a:ext uri="{FF2B5EF4-FFF2-40B4-BE49-F238E27FC236}">
                <a16:creationId xmlns:a16="http://schemas.microsoft.com/office/drawing/2014/main" id="{89709D2E-7FE5-4FE8-8049-7E127E9318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C8DAE9-F31C-4B33-A251-3D786186FFDD}"/>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1497003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64D73-D66A-4A42-BD89-01B9A406ED5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2591809-5999-473C-962A-AD94945DA8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91F9B4-498A-4A4D-9ADC-54F837893F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35C377-7552-4D41-8A32-DC5E8B6536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B7DA88-6156-4774-B17E-7288219C45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6C6FB8-19F4-470A-9F77-790C63759194}"/>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8" name="Footer Placeholder 7">
            <a:extLst>
              <a:ext uri="{FF2B5EF4-FFF2-40B4-BE49-F238E27FC236}">
                <a16:creationId xmlns:a16="http://schemas.microsoft.com/office/drawing/2014/main" id="{4368BD6C-2972-477C-B452-9AC99A264CB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FB65F7-B860-4377-B5FB-C65175372E16}"/>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2323900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2B246-83A1-4743-84BB-95687259A2C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98329-7528-4C7D-BA87-714447042446}"/>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4" name="Footer Placeholder 3">
            <a:extLst>
              <a:ext uri="{FF2B5EF4-FFF2-40B4-BE49-F238E27FC236}">
                <a16:creationId xmlns:a16="http://schemas.microsoft.com/office/drawing/2014/main" id="{7C70940D-DEE8-4FC9-B9E3-4DFB93FA83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04FBC3D-4CFC-47C2-B547-E38869762A08}"/>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575643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761947-D27F-4131-841C-A80F6CDD764A}"/>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3" name="Footer Placeholder 2">
            <a:extLst>
              <a:ext uri="{FF2B5EF4-FFF2-40B4-BE49-F238E27FC236}">
                <a16:creationId xmlns:a16="http://schemas.microsoft.com/office/drawing/2014/main" id="{8EB300DB-3B7E-433A-915A-6ED3403F54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FA529A0-10B6-4073-8EB3-602DF31CB39B}"/>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416506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935AB-A7BE-41C5-A21E-FD335114B2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AB124E8-771F-42A7-B240-077D80A0E0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F64E36-EE39-4CD1-AE63-DFC6D5AD0C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A70404-BCBB-4BDE-88CB-08A5768E6B2E}"/>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6" name="Footer Placeholder 5">
            <a:extLst>
              <a:ext uri="{FF2B5EF4-FFF2-40B4-BE49-F238E27FC236}">
                <a16:creationId xmlns:a16="http://schemas.microsoft.com/office/drawing/2014/main" id="{C65BF377-3825-452F-8EEB-4458C9B79E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ABC059-6EB6-4F1D-A1C4-A2CACCC3BEC1}"/>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836574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AD347-B3D3-47DD-AEBF-DE8E1C2442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197E613-8148-4C7B-A747-39269CE1EE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F24CAE2-B54A-4F2A-9130-BFF77E09AF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DDB5B7-5FED-40EB-8BB8-883963B2C346}"/>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6" name="Footer Placeholder 5">
            <a:extLst>
              <a:ext uri="{FF2B5EF4-FFF2-40B4-BE49-F238E27FC236}">
                <a16:creationId xmlns:a16="http://schemas.microsoft.com/office/drawing/2014/main" id="{76B81DE6-13D1-4043-B2D3-32B6CA3E20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10B8E2-DF21-4D9C-B499-E95139992B60}"/>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045743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903C7-EEB0-4DDD-BED0-50E660D786B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DF6419-3124-4F84-9FDF-523CC88066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1B4B77-D93E-4011-A159-CF43F53EC5CE}"/>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5" name="Footer Placeholder 4">
            <a:extLst>
              <a:ext uri="{FF2B5EF4-FFF2-40B4-BE49-F238E27FC236}">
                <a16:creationId xmlns:a16="http://schemas.microsoft.com/office/drawing/2014/main" id="{8ACA57CA-25DE-4DE7-ADE5-C7BEBFBB8F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E49529-CDCE-4372-AEED-2F9AAD752341}"/>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094373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5D5178-2375-43C3-AC1C-15D5AFDB99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698C1A-6F12-487C-98CC-0E92D5D3DD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CE3A89-2D6F-4D85-866A-712663B05A20}"/>
              </a:ext>
            </a:extLst>
          </p:cNvPr>
          <p:cNvSpPr>
            <a:spLocks noGrp="1"/>
          </p:cNvSpPr>
          <p:nvPr>
            <p:ph type="dt" sz="half" idx="10"/>
          </p:nvPr>
        </p:nvSpPr>
        <p:spPr/>
        <p:txBody>
          <a:bodyPr/>
          <a:lstStyle/>
          <a:p>
            <a:fld id="{760D2853-E2A6-4450-829F-2CF82D1B2B52}" type="datetimeFigureOut">
              <a:rPr lang="en-GB" smtClean="0"/>
              <a:t>03/07/2025</a:t>
            </a:fld>
            <a:endParaRPr lang="en-GB"/>
          </a:p>
        </p:txBody>
      </p:sp>
      <p:sp>
        <p:nvSpPr>
          <p:cNvPr id="5" name="Footer Placeholder 4">
            <a:extLst>
              <a:ext uri="{FF2B5EF4-FFF2-40B4-BE49-F238E27FC236}">
                <a16:creationId xmlns:a16="http://schemas.microsoft.com/office/drawing/2014/main" id="{39B5DAFE-C82F-4106-8058-6D5B6E8439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1C1D9-6A1F-44D0-B913-5B14D4D2358B}"/>
              </a:ext>
            </a:extLst>
          </p:cNvPr>
          <p:cNvSpPr>
            <a:spLocks noGrp="1"/>
          </p:cNvSpPr>
          <p:nvPr>
            <p:ph type="sldNum" sz="quarter" idx="12"/>
          </p:nvPr>
        </p:nvSpPr>
        <p:spPr/>
        <p:txBody>
          <a:bodyPr/>
          <a:lstStyle/>
          <a:p>
            <a:fld id="{5368B895-DCCA-41C5-A388-1811BC46E0F7}" type="slidenum">
              <a:rPr lang="en-GB" smtClean="0"/>
              <a:t>‹#›</a:t>
            </a:fld>
            <a:endParaRPr lang="en-GB"/>
          </a:p>
        </p:txBody>
      </p:sp>
    </p:spTree>
    <p:extLst>
      <p:ext uri="{BB962C8B-B14F-4D97-AF65-F5344CB8AC3E}">
        <p14:creationId xmlns:p14="http://schemas.microsoft.com/office/powerpoint/2010/main" val="308180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7C307E-3363-49D1-A6BA-DF02022A47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C3D375-4E8B-486B-A9DE-BDBDADD389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496E9F-1992-4FBB-8916-50CD97F4CD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0D2853-E2A6-4450-829F-2CF82D1B2B52}" type="datetimeFigureOut">
              <a:rPr lang="en-GB" smtClean="0"/>
              <a:t>03/07/2025</a:t>
            </a:fld>
            <a:endParaRPr lang="en-GB"/>
          </a:p>
        </p:txBody>
      </p:sp>
      <p:sp>
        <p:nvSpPr>
          <p:cNvPr id="5" name="Footer Placeholder 4">
            <a:extLst>
              <a:ext uri="{FF2B5EF4-FFF2-40B4-BE49-F238E27FC236}">
                <a16:creationId xmlns:a16="http://schemas.microsoft.com/office/drawing/2014/main" id="{40285C42-2D2F-472F-8B87-2A2CCCA935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2693CCD-4DDE-4605-BBA0-259615887E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8B895-DCCA-41C5-A388-1811BC46E0F7}" type="slidenum">
              <a:rPr lang="en-GB" smtClean="0"/>
              <a:t>‹#›</a:t>
            </a:fld>
            <a:endParaRPr lang="en-GB"/>
          </a:p>
        </p:txBody>
      </p:sp>
    </p:spTree>
    <p:extLst>
      <p:ext uri="{BB962C8B-B14F-4D97-AF65-F5344CB8AC3E}">
        <p14:creationId xmlns:p14="http://schemas.microsoft.com/office/powerpoint/2010/main" val="2309690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5.png"/><Relationship Id="rId3" Type="http://schemas.openxmlformats.org/officeDocument/2006/relationships/image" Target="../media/image25.png"/><Relationship Id="rId7" Type="http://schemas.openxmlformats.org/officeDocument/2006/relationships/image" Target="../media/image7.png"/><Relationship Id="rId12"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9.png"/><Relationship Id="rId5" Type="http://schemas.openxmlformats.org/officeDocument/2006/relationships/image" Target="../media/image26.png"/><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002DFA41-4B93-47D7-9510-D0017347B178}"/>
              </a:ext>
            </a:extLst>
          </p:cNvPr>
          <p:cNvSpPr>
            <a:spLocks noGrp="1"/>
          </p:cNvSpPr>
          <p:nvPr>
            <p:ph type="ctrTitle"/>
          </p:nvPr>
        </p:nvSpPr>
        <p:spPr>
          <a:xfrm>
            <a:off x="626440" y="2564535"/>
            <a:ext cx="9144000" cy="2214484"/>
          </a:xfrm>
        </p:spPr>
        <p:txBody>
          <a:bodyPr>
            <a:noAutofit/>
          </a:bodyPr>
          <a:lstStyle/>
          <a:p>
            <a:r>
              <a:rPr lang="en-GB" sz="4000" dirty="0">
                <a:solidFill>
                  <a:srgbClr val="1B203D"/>
                </a:solidFill>
                <a:latin typeface="Arial" panose="020B0604020202020204" pitchFamily="34" charset="0"/>
                <a:cs typeface="Arial" panose="020B0604020202020204" pitchFamily="34" charset="0"/>
              </a:rPr>
              <a:t>Emotionally-based school non-attendance: a framework for schools</a:t>
            </a:r>
            <a:br>
              <a:rPr lang="en-GB" sz="4000" dirty="0">
                <a:solidFill>
                  <a:srgbClr val="1B203D"/>
                </a:solidFill>
                <a:latin typeface="Arial" panose="020B0604020202020204" pitchFamily="34" charset="0"/>
                <a:cs typeface="Arial" panose="020B0604020202020204" pitchFamily="34" charset="0"/>
              </a:rPr>
            </a:br>
            <a:br>
              <a:rPr lang="en-GB" sz="4000" dirty="0">
                <a:solidFill>
                  <a:srgbClr val="1B203D"/>
                </a:solidFill>
                <a:latin typeface="Arial" panose="020B0604020202020204" pitchFamily="34" charset="0"/>
                <a:cs typeface="Arial" panose="020B0604020202020204" pitchFamily="34" charset="0"/>
              </a:rPr>
            </a:br>
            <a:endParaRPr lang="en-GB" sz="4000" dirty="0">
              <a:solidFill>
                <a:srgbClr val="1B203D"/>
              </a:solidFill>
              <a:latin typeface="Arial" panose="020B0604020202020204" pitchFamily="34" charset="0"/>
              <a:cs typeface="Arial" panose="020B0604020202020204" pitchFamily="34" charset="0"/>
            </a:endParaRPr>
          </a:p>
        </p:txBody>
      </p:sp>
      <p:sp>
        <p:nvSpPr>
          <p:cNvPr id="21" name="Subtitle 2">
            <a:extLst>
              <a:ext uri="{FF2B5EF4-FFF2-40B4-BE49-F238E27FC236}">
                <a16:creationId xmlns:a16="http://schemas.microsoft.com/office/drawing/2014/main" id="{A31B9AEC-91E7-45A7-99B7-7AF5A9333D2E}"/>
              </a:ext>
            </a:extLst>
          </p:cNvPr>
          <p:cNvSpPr>
            <a:spLocks noGrp="1"/>
          </p:cNvSpPr>
          <p:nvPr>
            <p:ph type="subTitle" idx="1"/>
          </p:nvPr>
        </p:nvSpPr>
        <p:spPr>
          <a:xfrm>
            <a:off x="6624084" y="3605717"/>
            <a:ext cx="3146356" cy="2327249"/>
          </a:xfrm>
        </p:spPr>
        <p:txBody>
          <a:bodyPr>
            <a:normAutofit fontScale="77500" lnSpcReduction="20000"/>
          </a:bodyPr>
          <a:lstStyle/>
          <a:p>
            <a:pPr algn="r"/>
            <a:endParaRPr lang="en-GB" dirty="0">
              <a:solidFill>
                <a:srgbClr val="1B203D"/>
              </a:solidFill>
              <a:latin typeface="Arial" panose="020B0604020202020204" pitchFamily="34" charset="0"/>
              <a:cs typeface="Arial" panose="020B0604020202020204" pitchFamily="34" charset="0"/>
            </a:endParaRPr>
          </a:p>
          <a:p>
            <a:pPr algn="r"/>
            <a:endParaRPr lang="en-GB" dirty="0">
              <a:solidFill>
                <a:srgbClr val="1B203D"/>
              </a:solidFill>
              <a:latin typeface="Arial" panose="020B0604020202020204" pitchFamily="34" charset="0"/>
              <a:cs typeface="Arial" panose="020B0604020202020204" pitchFamily="34" charset="0"/>
            </a:endParaRPr>
          </a:p>
          <a:p>
            <a:pPr algn="r"/>
            <a:r>
              <a:rPr lang="en-GB" dirty="0">
                <a:solidFill>
                  <a:srgbClr val="1B203D"/>
                </a:solidFill>
                <a:latin typeface="Arial" panose="020B0604020202020204" pitchFamily="34" charset="0"/>
                <a:cs typeface="Arial" panose="020B0604020202020204" pitchFamily="34" charset="0"/>
              </a:rPr>
              <a:t>Schools briefings</a:t>
            </a:r>
          </a:p>
          <a:p>
            <a:pPr algn="r"/>
            <a:r>
              <a:rPr lang="en-GB" dirty="0">
                <a:solidFill>
                  <a:srgbClr val="1B203D"/>
                </a:solidFill>
                <a:latin typeface="Arial" panose="020B0604020202020204" pitchFamily="34" charset="0"/>
                <a:cs typeface="Arial" panose="020B0604020202020204" pitchFamily="34" charset="0"/>
              </a:rPr>
              <a:t>17/06/25</a:t>
            </a:r>
          </a:p>
          <a:p>
            <a:pPr algn="r"/>
            <a:r>
              <a:rPr lang="en-GB" dirty="0">
                <a:solidFill>
                  <a:srgbClr val="1B203D"/>
                </a:solidFill>
                <a:latin typeface="Arial" panose="020B0604020202020204" pitchFamily="34" charset="0"/>
                <a:cs typeface="Arial" panose="020B0604020202020204" pitchFamily="34" charset="0"/>
              </a:rPr>
              <a:t>18/06/25</a:t>
            </a:r>
          </a:p>
          <a:p>
            <a:pPr algn="r"/>
            <a:r>
              <a:rPr lang="en-GB" dirty="0">
                <a:solidFill>
                  <a:srgbClr val="1B203D"/>
                </a:solidFill>
                <a:latin typeface="Arial" panose="020B0604020202020204" pitchFamily="34" charset="0"/>
                <a:cs typeface="Arial" panose="020B0604020202020204" pitchFamily="34" charset="0"/>
              </a:rPr>
              <a:t>23/06/25</a:t>
            </a:r>
          </a:p>
          <a:p>
            <a:pPr algn="r"/>
            <a:r>
              <a:rPr lang="en-GB" dirty="0">
                <a:solidFill>
                  <a:srgbClr val="1B203D"/>
                </a:solidFill>
                <a:latin typeface="Arial" panose="020B0604020202020204" pitchFamily="34" charset="0"/>
                <a:cs typeface="Arial" panose="020B0604020202020204" pitchFamily="34" charset="0"/>
              </a:rPr>
              <a:t>25/06/25</a:t>
            </a:r>
          </a:p>
        </p:txBody>
      </p:sp>
      <p:pic>
        <p:nvPicPr>
          <p:cNvPr id="10" name="Picture 9">
            <a:extLst>
              <a:ext uri="{FF2B5EF4-FFF2-40B4-BE49-F238E27FC236}">
                <a16:creationId xmlns:a16="http://schemas.microsoft.com/office/drawing/2014/main" id="{7D5D8EF5-C5C1-ABDE-F357-DFEC5B381B8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3" cstate="screen">
            <a:extLst>
              <a:ext uri="{28A0092B-C50C-407E-A947-70E740481C1C}">
                <a14:useLocalDpi xmlns:a14="http://schemas.microsoft.com/office/drawing/2010/main"/>
              </a:ext>
            </a:extLst>
          </a:blip>
          <a:srcRect/>
          <a:stretch/>
        </p:blipFill>
        <p:spPr>
          <a:xfrm>
            <a:off x="6514786" y="5159812"/>
            <a:ext cx="2573635" cy="1683953"/>
          </a:xfrm>
          <a:prstGeom prst="rect">
            <a:avLst/>
          </a:prstGeom>
        </p:spPr>
      </p:pic>
      <p:pic>
        <p:nvPicPr>
          <p:cNvPr id="3" name="Picture 2">
            <a:extLst>
              <a:ext uri="{FF2B5EF4-FFF2-40B4-BE49-F238E27FC236}">
                <a16:creationId xmlns:a16="http://schemas.microsoft.com/office/drawing/2014/main" id="{7C2C3F0D-7944-457F-BF44-80C991091B7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4" cstate="screen">
            <a:extLst>
              <a:ext uri="{28A0092B-C50C-407E-A947-70E740481C1C}">
                <a14:useLocalDpi xmlns:a14="http://schemas.microsoft.com/office/drawing/2010/main"/>
              </a:ext>
            </a:extLst>
          </a:blip>
          <a:srcRect/>
          <a:stretch/>
        </p:blipFill>
        <p:spPr>
          <a:xfrm flipH="1">
            <a:off x="-1" y="5540963"/>
            <a:ext cx="3189137" cy="1416911"/>
          </a:xfrm>
          <a:prstGeom prst="rect">
            <a:avLst/>
          </a:prstGeom>
        </p:spPr>
      </p:pic>
      <p:pic>
        <p:nvPicPr>
          <p:cNvPr id="13" name="Picture 12">
            <a:extLst>
              <a:ext uri="{FF2B5EF4-FFF2-40B4-BE49-F238E27FC236}">
                <a16:creationId xmlns:a16="http://schemas.microsoft.com/office/drawing/2014/main" id="{3C12671B-B52B-4B98-B52D-81D152E96BE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5" cstate="screen">
            <a:extLst>
              <a:ext uri="{28A0092B-C50C-407E-A947-70E740481C1C}">
                <a14:useLocalDpi xmlns:a14="http://schemas.microsoft.com/office/drawing/2010/main"/>
              </a:ext>
            </a:extLst>
          </a:blip>
          <a:stretch>
            <a:fillRect/>
          </a:stretch>
        </p:blipFill>
        <p:spPr>
          <a:xfrm>
            <a:off x="10067682" y="5277677"/>
            <a:ext cx="2124460" cy="1584963"/>
          </a:xfrm>
          <a:prstGeom prst="rect">
            <a:avLst/>
          </a:prstGeom>
        </p:spPr>
      </p:pic>
      <p:pic>
        <p:nvPicPr>
          <p:cNvPr id="6" name="Picture 5">
            <a:extLst>
              <a:ext uri="{FF2B5EF4-FFF2-40B4-BE49-F238E27FC236}">
                <a16:creationId xmlns:a16="http://schemas.microsoft.com/office/drawing/2014/main" id="{A192FC38-DA2B-47DC-82AC-BFC164618B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6" cstate="screen">
            <a:extLst>
              <a:ext uri="{28A0092B-C50C-407E-A947-70E740481C1C}">
                <a14:useLocalDpi xmlns:a14="http://schemas.microsoft.com/office/drawing/2010/main"/>
              </a:ext>
            </a:extLst>
          </a:blip>
          <a:srcRect/>
          <a:stretch/>
        </p:blipFill>
        <p:spPr>
          <a:xfrm>
            <a:off x="99756" y="5639155"/>
            <a:ext cx="1404774" cy="1156109"/>
          </a:xfrm>
          <a:prstGeom prst="rect">
            <a:avLst/>
          </a:prstGeom>
        </p:spPr>
      </p:pic>
      <p:pic>
        <p:nvPicPr>
          <p:cNvPr id="11" name="Picture 10">
            <a:extLst>
              <a:ext uri="{FF2B5EF4-FFF2-40B4-BE49-F238E27FC236}">
                <a16:creationId xmlns:a16="http://schemas.microsoft.com/office/drawing/2014/main" id="{29569E15-40A9-4143-8762-E3D77EE9BB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7" cstate="screen">
            <a:extLst>
              <a:ext uri="{28A0092B-C50C-407E-A947-70E740481C1C}">
                <a14:useLocalDpi xmlns:a14="http://schemas.microsoft.com/office/drawing/2010/main"/>
              </a:ext>
            </a:extLst>
          </a:blip>
          <a:stretch>
            <a:fillRect/>
          </a:stretch>
        </p:blipFill>
        <p:spPr>
          <a:xfrm rot="522755">
            <a:off x="4705145" y="5679071"/>
            <a:ext cx="2382572" cy="912701"/>
          </a:xfrm>
          <a:prstGeom prst="rect">
            <a:avLst/>
          </a:prstGeom>
        </p:spPr>
      </p:pic>
      <p:pic>
        <p:nvPicPr>
          <p:cNvPr id="7" name="Picture 6">
            <a:extLst>
              <a:ext uri="{FF2B5EF4-FFF2-40B4-BE49-F238E27FC236}">
                <a16:creationId xmlns:a16="http://schemas.microsoft.com/office/drawing/2014/main" id="{122E3644-00B1-4774-B2FA-F7DB0C298B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8" cstate="screen">
            <a:extLst>
              <a:ext uri="{28A0092B-C50C-407E-A947-70E740481C1C}">
                <a14:useLocalDpi xmlns:a14="http://schemas.microsoft.com/office/drawing/2010/main"/>
              </a:ext>
            </a:extLst>
          </a:blip>
          <a:srcRect/>
          <a:stretch/>
        </p:blipFill>
        <p:spPr>
          <a:xfrm>
            <a:off x="6096000" y="5551683"/>
            <a:ext cx="1370166" cy="1097914"/>
          </a:xfrm>
          <a:prstGeom prst="rect">
            <a:avLst/>
          </a:prstGeom>
        </p:spPr>
      </p:pic>
      <p:pic>
        <p:nvPicPr>
          <p:cNvPr id="15" name="Picture 14">
            <a:extLst>
              <a:ext uri="{FF2B5EF4-FFF2-40B4-BE49-F238E27FC236}">
                <a16:creationId xmlns:a16="http://schemas.microsoft.com/office/drawing/2014/main" id="{405850C4-6E62-4BC7-9F85-BD3A2FFF526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9" cstate="screen">
            <a:extLst>
              <a:ext uri="{28A0092B-C50C-407E-A947-70E740481C1C}">
                <a14:useLocalDpi xmlns:a14="http://schemas.microsoft.com/office/drawing/2010/main"/>
              </a:ext>
            </a:extLst>
          </a:blip>
          <a:stretch>
            <a:fillRect/>
          </a:stretch>
        </p:blipFill>
        <p:spPr>
          <a:xfrm>
            <a:off x="1869830" y="5482072"/>
            <a:ext cx="4006257" cy="1534691"/>
          </a:xfrm>
          <a:prstGeom prst="rect">
            <a:avLst/>
          </a:prstGeom>
        </p:spPr>
      </p:pic>
      <p:pic>
        <p:nvPicPr>
          <p:cNvPr id="5" name="Picture 4">
            <a:extLst>
              <a:ext uri="{FF2B5EF4-FFF2-40B4-BE49-F238E27FC236}">
                <a16:creationId xmlns:a16="http://schemas.microsoft.com/office/drawing/2014/main" id="{A96FEAC0-8130-4298-9DDD-3480756C15F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10" cstate="screen">
            <a:extLst>
              <a:ext uri="{28A0092B-C50C-407E-A947-70E740481C1C}">
                <a14:useLocalDpi xmlns:a14="http://schemas.microsoft.com/office/drawing/2010/main"/>
              </a:ext>
            </a:extLst>
          </a:blip>
          <a:srcRect/>
          <a:stretch/>
        </p:blipFill>
        <p:spPr>
          <a:xfrm>
            <a:off x="1891396" y="5605717"/>
            <a:ext cx="1517653" cy="1222984"/>
          </a:xfrm>
          <a:prstGeom prst="rect">
            <a:avLst/>
          </a:prstGeom>
        </p:spPr>
      </p:pic>
      <p:pic>
        <p:nvPicPr>
          <p:cNvPr id="8" name="Picture 7">
            <a:extLst>
              <a:ext uri="{FF2B5EF4-FFF2-40B4-BE49-F238E27FC236}">
                <a16:creationId xmlns:a16="http://schemas.microsoft.com/office/drawing/2014/main" id="{3BEF47C6-963E-43B6-B783-12D08E5EFF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11" cstate="screen">
            <a:extLst>
              <a:ext uri="{28A0092B-C50C-407E-A947-70E740481C1C}">
                <a14:useLocalDpi xmlns:a14="http://schemas.microsoft.com/office/drawing/2010/main"/>
              </a:ext>
            </a:extLst>
          </a:blip>
          <a:srcRect/>
          <a:stretch/>
        </p:blipFill>
        <p:spPr>
          <a:xfrm>
            <a:off x="4588694" y="5411858"/>
            <a:ext cx="794970" cy="1224112"/>
          </a:xfrm>
          <a:prstGeom prst="rect">
            <a:avLst/>
          </a:prstGeom>
        </p:spPr>
      </p:pic>
      <p:pic>
        <p:nvPicPr>
          <p:cNvPr id="25" name="Picture 24">
            <a:extLst>
              <a:ext uri="{FF2B5EF4-FFF2-40B4-BE49-F238E27FC236}">
                <a16:creationId xmlns:a16="http://schemas.microsoft.com/office/drawing/2014/main" id="{811699EB-E6C3-4A85-85CC-F92C99EB71C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12" cstate="screen">
            <a:extLst>
              <a:ext uri="{28A0092B-C50C-407E-A947-70E740481C1C}">
                <a14:useLocalDpi xmlns:a14="http://schemas.microsoft.com/office/drawing/2010/main"/>
              </a:ext>
            </a:extLst>
          </a:blip>
          <a:stretch>
            <a:fillRect/>
          </a:stretch>
        </p:blipFill>
        <p:spPr>
          <a:xfrm>
            <a:off x="8586016" y="14235"/>
            <a:ext cx="3605985" cy="2550300"/>
          </a:xfrm>
          <a:prstGeom prst="rect">
            <a:avLst/>
          </a:prstGeom>
        </p:spPr>
      </p:pic>
    </p:spTree>
    <p:extLst>
      <p:ext uri="{BB962C8B-B14F-4D97-AF65-F5344CB8AC3E}">
        <p14:creationId xmlns:p14="http://schemas.microsoft.com/office/powerpoint/2010/main" val="2427226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53FA560-A269-68CE-802F-2605F07D2F7C}"/>
              </a:ext>
              <a:ext uri="{C183D7F6-B498-43B3-948B-1728B52AA6E4}">
                <adec:decorative xmlns:adec="http://schemas.microsoft.com/office/drawing/2017/decorative" val="1"/>
              </a:ext>
            </a:extLst>
          </p:cNvPr>
          <p:cNvSpPr/>
          <p:nvPr/>
        </p:nvSpPr>
        <p:spPr>
          <a:xfrm>
            <a:off x="-437322" y="664564"/>
            <a:ext cx="7117521" cy="914400"/>
          </a:xfrm>
          <a:prstGeom prst="roundRect">
            <a:avLst>
              <a:gd name="adj" fmla="val 6250"/>
            </a:avLst>
          </a:prstGeom>
          <a:solidFill>
            <a:srgbClr val="E673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002DFA41-4B93-47D7-9510-D0017347B178}"/>
              </a:ext>
            </a:extLst>
          </p:cNvPr>
          <p:cNvSpPr>
            <a:spLocks noGrp="1"/>
          </p:cNvSpPr>
          <p:nvPr>
            <p:ph type="ctrTitle"/>
          </p:nvPr>
        </p:nvSpPr>
        <p:spPr>
          <a:xfrm>
            <a:off x="757934" y="442875"/>
            <a:ext cx="9144000" cy="1136089"/>
          </a:xfrm>
        </p:spPr>
        <p:txBody>
          <a:bodyPr>
            <a:normAutofit/>
          </a:bodyPr>
          <a:lstStyle/>
          <a:p>
            <a:pPr algn="l"/>
            <a:r>
              <a:rPr lang="en-GB" sz="5400" dirty="0">
                <a:solidFill>
                  <a:schemeClr val="bg1"/>
                </a:solidFill>
                <a:latin typeface="Arial" panose="020B0604020202020204" pitchFamily="34" charset="0"/>
                <a:cs typeface="Arial" panose="020B0604020202020204" pitchFamily="34" charset="0"/>
              </a:rPr>
              <a:t>Outline</a:t>
            </a:r>
          </a:p>
        </p:txBody>
      </p:sp>
      <p:sp>
        <p:nvSpPr>
          <p:cNvPr id="12" name="Subtitle 2">
            <a:extLst>
              <a:ext uri="{FF2B5EF4-FFF2-40B4-BE49-F238E27FC236}">
                <a16:creationId xmlns:a16="http://schemas.microsoft.com/office/drawing/2014/main" id="{CEE83ECA-2267-44F6-A98C-AB9EA7C809C5}"/>
              </a:ext>
            </a:extLst>
          </p:cNvPr>
          <p:cNvSpPr txBox="1">
            <a:spLocks/>
          </p:cNvSpPr>
          <p:nvPr/>
        </p:nvSpPr>
        <p:spPr>
          <a:xfrm>
            <a:off x="757934" y="1963886"/>
            <a:ext cx="9144000" cy="336302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What is EBSNA?</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Context and development </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How does the Framework help?</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Key messages</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Impact – real life example</a:t>
            </a:r>
          </a:p>
        </p:txBody>
      </p:sp>
      <p:sp>
        <p:nvSpPr>
          <p:cNvPr id="3" name="TextBox 2">
            <a:extLst>
              <a:ext uri="{FF2B5EF4-FFF2-40B4-BE49-F238E27FC236}">
                <a16:creationId xmlns:a16="http://schemas.microsoft.com/office/drawing/2014/main" id="{9DF6DA60-2515-1795-E9A1-A336561EA768}"/>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pic>
        <p:nvPicPr>
          <p:cNvPr id="1026" name="Picture 2" descr="School Building Vector Art, Icons, and Graphics for Free Download">
            <a:extLst>
              <a:ext uri="{FF2B5EF4-FFF2-40B4-BE49-F238E27FC236}">
                <a16:creationId xmlns:a16="http://schemas.microsoft.com/office/drawing/2014/main" id="{70F7BBE5-958B-DFAB-C081-24D63C6A2D55}"/>
              </a:ext>
            </a:extLst>
          </p:cNvPr>
          <p:cNvPicPr>
            <a:picLocks noChangeAspect="1" noChangeArrowheads="1"/>
          </p:cNvPicPr>
          <p:nvPr/>
        </p:nvPicPr>
        <p:blipFill>
          <a:blip r:embed="rId3">
            <a:alphaModFix amt="34000"/>
            <a:extLst>
              <a:ext uri="{28A0092B-C50C-407E-A947-70E740481C1C}">
                <a14:useLocalDpi xmlns:a14="http://schemas.microsoft.com/office/drawing/2010/main" val="0"/>
              </a:ext>
            </a:extLst>
          </a:blip>
          <a:srcRect/>
          <a:stretch>
            <a:fillRect/>
          </a:stretch>
        </p:blipFill>
        <p:spPr bwMode="auto">
          <a:xfrm>
            <a:off x="7038645" y="2317549"/>
            <a:ext cx="4295664" cy="3557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655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517D2-210F-A3E4-A76F-BDB17FEB2B7E}"/>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00A675A-5614-9519-2EE8-9A40BB835E17}"/>
              </a:ext>
              <a:ext uri="{C183D7F6-B498-43B3-948B-1728B52AA6E4}">
                <adec:decorative xmlns:adec="http://schemas.microsoft.com/office/drawing/2017/decorative" val="1"/>
              </a:ext>
            </a:extLst>
          </p:cNvPr>
          <p:cNvSpPr/>
          <p:nvPr/>
        </p:nvSpPr>
        <p:spPr>
          <a:xfrm>
            <a:off x="-345688" y="664564"/>
            <a:ext cx="7025888" cy="914400"/>
          </a:xfrm>
          <a:prstGeom prst="roundRect">
            <a:avLst>
              <a:gd name="adj" fmla="val 6250"/>
            </a:avLst>
          </a:prstGeom>
          <a:solidFill>
            <a:srgbClr val="EA51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A90C5177-E96F-D56E-44E7-A70C943A49C2}"/>
              </a:ext>
            </a:extLst>
          </p:cNvPr>
          <p:cNvSpPr>
            <a:spLocks noGrp="1"/>
          </p:cNvSpPr>
          <p:nvPr>
            <p:ph type="ctrTitle"/>
          </p:nvPr>
        </p:nvSpPr>
        <p:spPr>
          <a:xfrm>
            <a:off x="757934" y="442875"/>
            <a:ext cx="9144000" cy="1136089"/>
          </a:xfrm>
        </p:spPr>
        <p:txBody>
          <a:bodyPr>
            <a:normAutofit/>
          </a:bodyPr>
          <a:lstStyle/>
          <a:p>
            <a:pPr algn="l"/>
            <a:r>
              <a:rPr lang="en-GB" sz="5400" dirty="0">
                <a:solidFill>
                  <a:schemeClr val="bg1"/>
                </a:solidFill>
                <a:latin typeface="Arial" panose="020B0604020202020204" pitchFamily="34" charset="0"/>
                <a:cs typeface="Arial" panose="020B0604020202020204" pitchFamily="34" charset="0"/>
              </a:rPr>
              <a:t>What is EBSNA?</a:t>
            </a:r>
          </a:p>
        </p:txBody>
      </p:sp>
      <p:sp>
        <p:nvSpPr>
          <p:cNvPr id="16" name="Subtitle 2">
            <a:extLst>
              <a:ext uri="{FF2B5EF4-FFF2-40B4-BE49-F238E27FC236}">
                <a16:creationId xmlns:a16="http://schemas.microsoft.com/office/drawing/2014/main" id="{E692B780-C7C2-2196-4C42-6D9C6C176419}"/>
              </a:ext>
            </a:extLst>
          </p:cNvPr>
          <p:cNvSpPr>
            <a:spLocks noGrp="1"/>
          </p:cNvSpPr>
          <p:nvPr>
            <p:ph type="subTitle" idx="1"/>
          </p:nvPr>
        </p:nvSpPr>
        <p:spPr>
          <a:xfrm>
            <a:off x="757934" y="1963886"/>
            <a:ext cx="7875703" cy="4229549"/>
          </a:xfrm>
        </p:spPr>
        <p:txBody>
          <a:bodyPr>
            <a:normAutofit lnSpcReduction="10000"/>
          </a:bodyPr>
          <a:lstStyle/>
          <a:p>
            <a:pPr lvl="0" algn="l"/>
            <a:r>
              <a:rPr lang="en-GB" sz="2800" dirty="0"/>
              <a:t>Umbrella term used to describe a group of CYP who experience significant and enduring challenges in attending school due to emotional factors </a:t>
            </a:r>
          </a:p>
          <a:p>
            <a:pPr lvl="0" algn="l"/>
            <a:endParaRPr lang="en-GB" sz="2800" dirty="0"/>
          </a:p>
          <a:p>
            <a:pPr algn="l"/>
            <a:r>
              <a:rPr lang="en-GB" sz="2800" dirty="0"/>
              <a:t>More than a young persons perceived dislike for school</a:t>
            </a:r>
            <a:endParaRPr lang="en-US" sz="2800" dirty="0"/>
          </a:p>
          <a:p>
            <a:pPr lvl="0" algn="l"/>
            <a:endParaRPr lang="en-US" sz="2800" dirty="0"/>
          </a:p>
          <a:p>
            <a:pPr algn="l"/>
            <a:r>
              <a:rPr lang="en-GB" sz="2800" dirty="0"/>
              <a:t>Rooted in emotional and physical distress that can escalate to an extent that the child or young person does not feel able to attend school at all </a:t>
            </a:r>
            <a:endParaRPr lang="en-US" sz="2800" dirty="0"/>
          </a:p>
          <a:p>
            <a:pPr lvl="0" algn="l"/>
            <a:endParaRPr lang="en-US" dirty="0"/>
          </a:p>
        </p:txBody>
      </p:sp>
      <p:sp>
        <p:nvSpPr>
          <p:cNvPr id="3" name="TextBox 2">
            <a:extLst>
              <a:ext uri="{FF2B5EF4-FFF2-40B4-BE49-F238E27FC236}">
                <a16:creationId xmlns:a16="http://schemas.microsoft.com/office/drawing/2014/main" id="{6D832D3F-0C4E-1320-93A8-F74043245FDC}"/>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pic>
        <p:nvPicPr>
          <p:cNvPr id="5" name="Picture 4">
            <a:extLst>
              <a:ext uri="{FF2B5EF4-FFF2-40B4-BE49-F238E27FC236}">
                <a16:creationId xmlns:a16="http://schemas.microsoft.com/office/drawing/2014/main" id="{8BBD99A5-0061-BDF1-AF8F-58C770FB84D7}"/>
              </a:ext>
            </a:extLst>
          </p:cNvPr>
          <p:cNvPicPr>
            <a:picLocks noChangeAspect="1"/>
          </p:cNvPicPr>
          <p:nvPr/>
        </p:nvPicPr>
        <p:blipFill>
          <a:blip r:embed="rId3">
            <a:alphaModFix amt="60000"/>
          </a:blip>
          <a:stretch>
            <a:fillRect/>
          </a:stretch>
        </p:blipFill>
        <p:spPr>
          <a:xfrm>
            <a:off x="9062341" y="3318178"/>
            <a:ext cx="2371725" cy="2914650"/>
          </a:xfrm>
          <a:prstGeom prst="rect">
            <a:avLst/>
          </a:prstGeom>
        </p:spPr>
      </p:pic>
    </p:spTree>
    <p:extLst>
      <p:ext uri="{BB962C8B-B14F-4D97-AF65-F5344CB8AC3E}">
        <p14:creationId xmlns:p14="http://schemas.microsoft.com/office/powerpoint/2010/main" val="343079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03AC1-FF91-8CDF-0F9A-3063474D4DA3}"/>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1EE7610-A9C7-4F9E-DBA5-013E6BF72FF0}"/>
              </a:ext>
              <a:ext uri="{C183D7F6-B498-43B3-948B-1728B52AA6E4}">
                <adec:decorative xmlns:adec="http://schemas.microsoft.com/office/drawing/2017/decorative" val="1"/>
              </a:ext>
            </a:extLst>
          </p:cNvPr>
          <p:cNvSpPr>
            <a:spLocks/>
          </p:cNvSpPr>
          <p:nvPr/>
        </p:nvSpPr>
        <p:spPr>
          <a:xfrm>
            <a:off x="-344557" y="664564"/>
            <a:ext cx="7288696" cy="914400"/>
          </a:xfrm>
          <a:prstGeom prst="roundRect">
            <a:avLst>
              <a:gd name="adj" fmla="val 6250"/>
            </a:avLst>
          </a:prstGeom>
          <a:solidFill>
            <a:srgbClr val="42B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CD160555-E0DE-0914-90F0-8EDCDAB3BF3E}"/>
              </a:ext>
            </a:extLst>
          </p:cNvPr>
          <p:cNvSpPr>
            <a:spLocks noGrp="1"/>
          </p:cNvSpPr>
          <p:nvPr>
            <p:ph type="ctrTitle"/>
          </p:nvPr>
        </p:nvSpPr>
        <p:spPr>
          <a:xfrm>
            <a:off x="0" y="442875"/>
            <a:ext cx="9901934" cy="1136089"/>
          </a:xfrm>
        </p:spPr>
        <p:txBody>
          <a:bodyPr>
            <a:normAutofit/>
          </a:bodyPr>
          <a:lstStyle/>
          <a:p>
            <a:pPr algn="l"/>
            <a:r>
              <a:rPr lang="en-GB" dirty="0">
                <a:solidFill>
                  <a:srgbClr val="1B203D"/>
                </a:solidFill>
                <a:latin typeface="Arial" panose="020B0604020202020204" pitchFamily="34" charset="0"/>
                <a:cs typeface="Arial" panose="020B0604020202020204" pitchFamily="34" charset="0"/>
              </a:rPr>
              <a:t> EBSNA </a:t>
            </a:r>
          </a:p>
        </p:txBody>
      </p:sp>
      <p:sp>
        <p:nvSpPr>
          <p:cNvPr id="21" name="Subtitle 2">
            <a:extLst>
              <a:ext uri="{FF2B5EF4-FFF2-40B4-BE49-F238E27FC236}">
                <a16:creationId xmlns:a16="http://schemas.microsoft.com/office/drawing/2014/main" id="{09409F99-E08E-09E3-CAC2-947ACBB540FF}"/>
              </a:ext>
            </a:extLst>
          </p:cNvPr>
          <p:cNvSpPr>
            <a:spLocks noGrp="1"/>
          </p:cNvSpPr>
          <p:nvPr>
            <p:ph type="subTitle" idx="1"/>
          </p:nvPr>
        </p:nvSpPr>
        <p:spPr>
          <a:xfrm>
            <a:off x="757934" y="1963886"/>
            <a:ext cx="9144000" cy="4543240"/>
          </a:xfrm>
        </p:spPr>
        <p:txBody>
          <a:bodyPr/>
          <a:lstStyle/>
          <a:p>
            <a:pPr algn="l"/>
            <a:r>
              <a:rPr lang="en-GB" dirty="0">
                <a:solidFill>
                  <a:srgbClr val="1B203D"/>
                </a:solidFill>
                <a:latin typeface="Arial" panose="020B0604020202020204" pitchFamily="34" charset="0"/>
                <a:cs typeface="Arial" panose="020B0604020202020204" pitchFamily="34" charset="0"/>
              </a:rPr>
              <a:t>- Happens for many different reasons</a:t>
            </a:r>
          </a:p>
          <a:p>
            <a:pPr algn="l"/>
            <a:r>
              <a:rPr lang="en-GB" dirty="0">
                <a:solidFill>
                  <a:srgbClr val="1B203D"/>
                </a:solidFill>
                <a:latin typeface="Arial" panose="020B0604020202020204" pitchFamily="34" charset="0"/>
                <a:cs typeface="Arial" panose="020B0604020202020204" pitchFamily="34" charset="0"/>
              </a:rPr>
              <a:t>- Has increased since Lockdown</a:t>
            </a:r>
          </a:p>
          <a:p>
            <a:pPr algn="l"/>
            <a:r>
              <a:rPr lang="en-GB" dirty="0">
                <a:solidFill>
                  <a:srgbClr val="1B203D"/>
                </a:solidFill>
                <a:latin typeface="Arial" panose="020B0604020202020204" pitchFamily="34" charset="0"/>
                <a:cs typeface="Arial" panose="020B0604020202020204" pitchFamily="34" charset="0"/>
              </a:rPr>
              <a:t>- Can be experienced while the child is still attending school</a:t>
            </a:r>
          </a:p>
          <a:p>
            <a:pPr algn="l"/>
            <a:r>
              <a:rPr lang="en-GB" dirty="0">
                <a:solidFill>
                  <a:srgbClr val="1B203D"/>
                </a:solidFill>
                <a:latin typeface="Arial" panose="020B0604020202020204" pitchFamily="34" charset="0"/>
                <a:cs typeface="Arial" panose="020B0604020202020204" pitchFamily="34" charset="0"/>
              </a:rPr>
              <a:t>- Is a spectrum of needs</a:t>
            </a:r>
          </a:p>
          <a:p>
            <a:pPr algn="l"/>
            <a:endParaRPr lang="en-GB" dirty="0">
              <a:solidFill>
                <a:srgbClr val="1B203D"/>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CC9C976-EC7E-3EB3-F3FA-ED3AE2930154}"/>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pic>
        <p:nvPicPr>
          <p:cNvPr id="6" name="Picture 5">
            <a:extLst>
              <a:ext uri="{FF2B5EF4-FFF2-40B4-BE49-F238E27FC236}">
                <a16:creationId xmlns:a16="http://schemas.microsoft.com/office/drawing/2014/main" id="{29F594AC-A5ED-0BBB-A629-AC19C3A34792}"/>
              </a:ext>
            </a:extLst>
          </p:cNvPr>
          <p:cNvPicPr>
            <a:picLocks noChangeAspect="1"/>
          </p:cNvPicPr>
          <p:nvPr/>
        </p:nvPicPr>
        <p:blipFill>
          <a:blip r:embed="rId3"/>
          <a:stretch>
            <a:fillRect/>
          </a:stretch>
        </p:blipFill>
        <p:spPr>
          <a:xfrm>
            <a:off x="3083441" y="3723029"/>
            <a:ext cx="8580475" cy="2792172"/>
          </a:xfrm>
          <a:prstGeom prst="rect">
            <a:avLst/>
          </a:prstGeom>
        </p:spPr>
      </p:pic>
    </p:spTree>
    <p:extLst>
      <p:ext uri="{BB962C8B-B14F-4D97-AF65-F5344CB8AC3E}">
        <p14:creationId xmlns:p14="http://schemas.microsoft.com/office/powerpoint/2010/main" val="2064953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A1E12-167E-2937-5708-5F31D5F4B38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1D303C1-CD66-A813-85EA-B9579C1A51D7}"/>
              </a:ext>
            </a:extLst>
          </p:cNvPr>
          <p:cNvPicPr>
            <a:picLocks noChangeAspect="1"/>
          </p:cNvPicPr>
          <p:nvPr/>
        </p:nvPicPr>
        <p:blipFill>
          <a:blip r:embed="rId3">
            <a:alphaModFix amt="60000"/>
          </a:blip>
          <a:stretch>
            <a:fillRect/>
          </a:stretch>
        </p:blipFill>
        <p:spPr>
          <a:xfrm rot="962372">
            <a:off x="9244707" y="388204"/>
            <a:ext cx="2506014" cy="3547280"/>
          </a:xfrm>
          <a:prstGeom prst="rect">
            <a:avLst/>
          </a:prstGeom>
        </p:spPr>
      </p:pic>
      <p:sp>
        <p:nvSpPr>
          <p:cNvPr id="2" name="Rectangle: Rounded Corners 1">
            <a:extLst>
              <a:ext uri="{FF2B5EF4-FFF2-40B4-BE49-F238E27FC236}">
                <a16:creationId xmlns:a16="http://schemas.microsoft.com/office/drawing/2014/main" id="{513406A8-C6F2-3E15-CA65-6A5E40E6376E}"/>
              </a:ext>
              <a:ext uri="{C183D7F6-B498-43B3-948B-1728B52AA6E4}">
                <adec:decorative xmlns:adec="http://schemas.microsoft.com/office/drawing/2017/decorative" val="1"/>
              </a:ext>
            </a:extLst>
          </p:cNvPr>
          <p:cNvSpPr/>
          <p:nvPr/>
        </p:nvSpPr>
        <p:spPr>
          <a:xfrm>
            <a:off x="-371061" y="664564"/>
            <a:ext cx="7051262" cy="914400"/>
          </a:xfrm>
          <a:prstGeom prst="roundRect">
            <a:avLst>
              <a:gd name="adj" fmla="val 6250"/>
            </a:avLst>
          </a:prstGeom>
          <a:solidFill>
            <a:srgbClr val="83BB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9E5BA6FD-A936-1331-8CB9-7BCB0512FD8F}"/>
              </a:ext>
            </a:extLst>
          </p:cNvPr>
          <p:cNvSpPr>
            <a:spLocks noGrp="1"/>
          </p:cNvSpPr>
          <p:nvPr>
            <p:ph type="ctrTitle"/>
          </p:nvPr>
        </p:nvSpPr>
        <p:spPr>
          <a:xfrm>
            <a:off x="211873" y="442875"/>
            <a:ext cx="9690061" cy="1136089"/>
          </a:xfrm>
        </p:spPr>
        <p:txBody>
          <a:bodyPr>
            <a:normAutofit/>
          </a:bodyPr>
          <a:lstStyle/>
          <a:p>
            <a:pPr algn="l"/>
            <a:r>
              <a:rPr lang="en-GB" dirty="0">
                <a:solidFill>
                  <a:srgbClr val="1B203D"/>
                </a:solidFill>
                <a:latin typeface="Arial" panose="020B0604020202020204" pitchFamily="34" charset="0"/>
                <a:cs typeface="Arial" panose="020B0604020202020204" pitchFamily="34" charset="0"/>
              </a:rPr>
              <a:t>Context</a:t>
            </a:r>
          </a:p>
        </p:txBody>
      </p:sp>
      <p:sp>
        <p:nvSpPr>
          <p:cNvPr id="9" name="Subtitle 2">
            <a:extLst>
              <a:ext uri="{FF2B5EF4-FFF2-40B4-BE49-F238E27FC236}">
                <a16:creationId xmlns:a16="http://schemas.microsoft.com/office/drawing/2014/main" id="{DD3D7A63-B435-2910-393B-0A2A19C38B21}"/>
              </a:ext>
            </a:extLst>
          </p:cNvPr>
          <p:cNvSpPr txBox="1">
            <a:spLocks/>
          </p:cNvSpPr>
          <p:nvPr/>
        </p:nvSpPr>
        <p:spPr>
          <a:xfrm>
            <a:off x="757934" y="1963887"/>
            <a:ext cx="9144000" cy="4341220"/>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Builds on EBSA guidance produced in 2021 by EPS </a:t>
            </a:r>
          </a:p>
          <a:p>
            <a:pPr algn="l"/>
            <a:r>
              <a:rPr lang="en-GB" sz="2800" dirty="0">
                <a:solidFill>
                  <a:srgbClr val="1B203D"/>
                </a:solidFill>
                <a:latin typeface="Arial" panose="020B0604020202020204" pitchFamily="34" charset="0"/>
                <a:cs typeface="Arial" panose="020B0604020202020204" pitchFamily="34" charset="0"/>
              </a:rPr>
              <a:t>    following Lockdown</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Topical issue, widely reported</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Practical support for schools</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Produced collaboratively </a:t>
            </a:r>
          </a:p>
          <a:p>
            <a:pPr marL="342900" indent="-3429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Consultation and pilot feedback informed </a:t>
            </a:r>
          </a:p>
          <a:p>
            <a:pPr algn="l"/>
            <a:r>
              <a:rPr lang="en-GB" sz="2800" dirty="0">
                <a:solidFill>
                  <a:srgbClr val="1B203D"/>
                </a:solidFill>
                <a:latin typeface="Arial" panose="020B0604020202020204" pitchFamily="34" charset="0"/>
                <a:cs typeface="Arial" panose="020B0604020202020204" pitchFamily="34" charset="0"/>
              </a:rPr>
              <a:t>    content</a:t>
            </a:r>
          </a:p>
          <a:p>
            <a:pPr marL="457200" indent="-4572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School feedback schools Autumn term</a:t>
            </a:r>
          </a:p>
          <a:p>
            <a:pPr marL="457200" indent="-4572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Sent to all schools</a:t>
            </a:r>
          </a:p>
          <a:p>
            <a:pPr marL="457200" indent="-457200" algn="l">
              <a:buFont typeface="Arial" panose="020B0604020202020204" pitchFamily="34" charset="0"/>
              <a:buChar char="•"/>
            </a:pPr>
            <a:r>
              <a:rPr lang="en-GB" sz="2800" dirty="0">
                <a:solidFill>
                  <a:srgbClr val="1B203D"/>
                </a:solidFill>
                <a:latin typeface="Arial" panose="020B0604020202020204" pitchFamily="34" charset="0"/>
                <a:cs typeface="Arial" panose="020B0604020202020204" pitchFamily="34" charset="0"/>
              </a:rPr>
              <a:t>Located: Grid for Learning and Local Offer </a:t>
            </a:r>
          </a:p>
        </p:txBody>
      </p:sp>
      <p:sp>
        <p:nvSpPr>
          <p:cNvPr id="3" name="TextBox 2">
            <a:extLst>
              <a:ext uri="{FF2B5EF4-FFF2-40B4-BE49-F238E27FC236}">
                <a16:creationId xmlns:a16="http://schemas.microsoft.com/office/drawing/2014/main" id="{5C41B610-1188-6788-6CD7-71EFB345EACE}"/>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pic>
        <p:nvPicPr>
          <p:cNvPr id="5" name="Picture 4">
            <a:extLst>
              <a:ext uri="{FF2B5EF4-FFF2-40B4-BE49-F238E27FC236}">
                <a16:creationId xmlns:a16="http://schemas.microsoft.com/office/drawing/2014/main" id="{3A2A3548-4654-C0F4-F9FA-B2C022B0DCB6}"/>
              </a:ext>
            </a:extLst>
          </p:cNvPr>
          <p:cNvPicPr>
            <a:picLocks noChangeAspect="1"/>
          </p:cNvPicPr>
          <p:nvPr/>
        </p:nvPicPr>
        <p:blipFill>
          <a:blip r:embed="rId4"/>
          <a:stretch>
            <a:fillRect/>
          </a:stretch>
        </p:blipFill>
        <p:spPr>
          <a:xfrm>
            <a:off x="8184955" y="4286290"/>
            <a:ext cx="2494312" cy="2275367"/>
          </a:xfrm>
          <a:prstGeom prst="rect">
            <a:avLst/>
          </a:prstGeom>
        </p:spPr>
      </p:pic>
    </p:spTree>
    <p:extLst>
      <p:ext uri="{BB962C8B-B14F-4D97-AF65-F5344CB8AC3E}">
        <p14:creationId xmlns:p14="http://schemas.microsoft.com/office/powerpoint/2010/main" val="42829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46974-B17A-503C-6765-61072182850D}"/>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AA73EA4-5E02-B9EA-0824-A7DF08DB3D09}"/>
              </a:ext>
              <a:ext uri="{C183D7F6-B498-43B3-948B-1728B52AA6E4}">
                <adec:decorative xmlns:adec="http://schemas.microsoft.com/office/drawing/2017/decorative" val="1"/>
              </a:ext>
            </a:extLst>
          </p:cNvPr>
          <p:cNvSpPr/>
          <p:nvPr/>
        </p:nvSpPr>
        <p:spPr>
          <a:xfrm>
            <a:off x="-437322" y="664564"/>
            <a:ext cx="7117521" cy="914400"/>
          </a:xfrm>
          <a:prstGeom prst="roundRect">
            <a:avLst>
              <a:gd name="adj" fmla="val 6250"/>
            </a:avLst>
          </a:prstGeom>
          <a:solidFill>
            <a:srgbClr val="E673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07DC0B99-04D2-9A37-613F-A20E161C006A}"/>
              </a:ext>
            </a:extLst>
          </p:cNvPr>
          <p:cNvSpPr>
            <a:spLocks noGrp="1"/>
          </p:cNvSpPr>
          <p:nvPr>
            <p:ph type="ctrTitle"/>
          </p:nvPr>
        </p:nvSpPr>
        <p:spPr>
          <a:xfrm>
            <a:off x="319489" y="442875"/>
            <a:ext cx="9582445" cy="1136089"/>
          </a:xfrm>
        </p:spPr>
        <p:txBody>
          <a:bodyPr>
            <a:normAutofit/>
          </a:bodyPr>
          <a:lstStyle/>
          <a:p>
            <a:pPr algn="l"/>
            <a:r>
              <a:rPr lang="en-GB" sz="5400" dirty="0">
                <a:solidFill>
                  <a:schemeClr val="bg1"/>
                </a:solidFill>
                <a:latin typeface="Arial" panose="020B0604020202020204" pitchFamily="34" charset="0"/>
                <a:cs typeface="Arial" panose="020B0604020202020204" pitchFamily="34" charset="0"/>
              </a:rPr>
              <a:t>EBSNA Framework</a:t>
            </a:r>
          </a:p>
        </p:txBody>
      </p:sp>
      <p:sp>
        <p:nvSpPr>
          <p:cNvPr id="12" name="Subtitle 2">
            <a:extLst>
              <a:ext uri="{FF2B5EF4-FFF2-40B4-BE49-F238E27FC236}">
                <a16:creationId xmlns:a16="http://schemas.microsoft.com/office/drawing/2014/main" id="{983E2AA3-D57D-F514-58F0-EA0CE1086C52}"/>
              </a:ext>
            </a:extLst>
          </p:cNvPr>
          <p:cNvSpPr txBox="1">
            <a:spLocks/>
          </p:cNvSpPr>
          <p:nvPr/>
        </p:nvSpPr>
        <p:spPr>
          <a:xfrm>
            <a:off x="757934" y="1963886"/>
            <a:ext cx="9144000" cy="44512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endParaRPr lang="en-GB" sz="2800" dirty="0">
              <a:solidFill>
                <a:srgbClr val="1B203D"/>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1F8697F-39E9-8E57-8244-3B9100CD90F3}"/>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sp>
        <p:nvSpPr>
          <p:cNvPr id="5" name="TextBox 4">
            <a:extLst>
              <a:ext uri="{FF2B5EF4-FFF2-40B4-BE49-F238E27FC236}">
                <a16:creationId xmlns:a16="http://schemas.microsoft.com/office/drawing/2014/main" id="{0B868691-2310-77F8-1EB8-EB9D7DFEB4E3}"/>
              </a:ext>
            </a:extLst>
          </p:cNvPr>
          <p:cNvSpPr txBox="1"/>
          <p:nvPr/>
        </p:nvSpPr>
        <p:spPr>
          <a:xfrm>
            <a:off x="506775" y="1585095"/>
            <a:ext cx="11160087" cy="5262979"/>
          </a:xfrm>
          <a:prstGeom prst="rect">
            <a:avLst/>
          </a:prstGeom>
          <a:noFill/>
        </p:spPr>
        <p:txBody>
          <a:bodyPr wrap="square">
            <a:spAutoFit/>
          </a:bodyPr>
          <a:lstStyle/>
          <a:p>
            <a:endParaRPr lang="en-GB" sz="2800" b="1" dirty="0"/>
          </a:p>
          <a:p>
            <a:r>
              <a:rPr lang="en-GB" sz="2800" b="1" dirty="0">
                <a:latin typeface="Arial" panose="020B0604020202020204" pitchFamily="34" charset="0"/>
                <a:cs typeface="Arial" panose="020B0604020202020204" pitchFamily="34" charset="0"/>
              </a:rPr>
              <a:t>Guidance for schools </a:t>
            </a:r>
            <a:r>
              <a:rPr lang="en-GB" sz="2800" dirty="0">
                <a:latin typeface="Arial" panose="020B0604020202020204" pitchFamily="34" charset="0"/>
                <a:cs typeface="Arial" panose="020B0604020202020204" pitchFamily="34" charset="0"/>
              </a:rPr>
              <a:t>– not statutory. </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An exploratory tool that supports a structured approach to </a:t>
            </a:r>
          </a:p>
          <a:p>
            <a:r>
              <a:rPr lang="en-GB" sz="2800" dirty="0">
                <a:latin typeface="Arial" panose="020B0604020202020204" pitchFamily="34" charset="0"/>
                <a:cs typeface="Arial" panose="020B0604020202020204" pitchFamily="34" charset="0"/>
              </a:rPr>
              <a:t>     addressing low attendance, identifying the </a:t>
            </a:r>
          </a:p>
          <a:p>
            <a:r>
              <a:rPr lang="en-GB" sz="2800" dirty="0">
                <a:latin typeface="Arial" panose="020B0604020202020204" pitchFamily="34" charset="0"/>
                <a:cs typeface="Arial" panose="020B0604020202020204" pitchFamily="34" charset="0"/>
              </a:rPr>
              <a:t>     contributory factors, using a targeted approach. </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Provides clarity for everyone about what is being </a:t>
            </a:r>
          </a:p>
          <a:p>
            <a:r>
              <a:rPr lang="en-GB" sz="2800" dirty="0">
                <a:latin typeface="Arial" panose="020B0604020202020204" pitchFamily="34" charset="0"/>
                <a:cs typeface="Arial" panose="020B0604020202020204" pitchFamily="34" charset="0"/>
              </a:rPr>
              <a:t>     tried and what is working – hopefully supports the </a:t>
            </a:r>
          </a:p>
          <a:p>
            <a:r>
              <a:rPr lang="en-GB" sz="2800" dirty="0">
                <a:latin typeface="Arial" panose="020B0604020202020204" pitchFamily="34" charset="0"/>
                <a:cs typeface="Arial" panose="020B0604020202020204" pitchFamily="34" charset="0"/>
              </a:rPr>
              <a:t>     good practice that is already in place. </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For early stages of reduced attendance (usually..). </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For any CYP, as is an individualised approach. </a:t>
            </a:r>
          </a:p>
          <a:p>
            <a:pPr marL="457200" indent="-457200">
              <a:buFont typeface="Arial" panose="020B0604020202020204" pitchFamily="34" charset="0"/>
              <a:buChar char="•"/>
            </a:pPr>
            <a:endParaRPr lang="en-GB" sz="2800" dirty="0"/>
          </a:p>
          <a:p>
            <a:endParaRPr lang="en-GB" sz="2800" dirty="0"/>
          </a:p>
        </p:txBody>
      </p:sp>
      <p:pic>
        <p:nvPicPr>
          <p:cNvPr id="7" name="Picture 6">
            <a:extLst>
              <a:ext uri="{FF2B5EF4-FFF2-40B4-BE49-F238E27FC236}">
                <a16:creationId xmlns:a16="http://schemas.microsoft.com/office/drawing/2014/main" id="{8CB8E532-BEE2-4030-AA93-B3263C316527}"/>
              </a:ext>
            </a:extLst>
          </p:cNvPr>
          <p:cNvPicPr>
            <a:picLocks noChangeAspect="1"/>
          </p:cNvPicPr>
          <p:nvPr/>
        </p:nvPicPr>
        <p:blipFill>
          <a:blip r:embed="rId3">
            <a:alphaModFix/>
          </a:blip>
          <a:stretch>
            <a:fillRect/>
          </a:stretch>
        </p:blipFill>
        <p:spPr>
          <a:xfrm>
            <a:off x="9454638" y="2914709"/>
            <a:ext cx="2659520" cy="3785448"/>
          </a:xfrm>
          <a:prstGeom prst="rect">
            <a:avLst/>
          </a:prstGeom>
        </p:spPr>
      </p:pic>
    </p:spTree>
    <p:extLst>
      <p:ext uri="{BB962C8B-B14F-4D97-AF65-F5344CB8AC3E}">
        <p14:creationId xmlns:p14="http://schemas.microsoft.com/office/powerpoint/2010/main" val="3364353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BC24A79-B7AB-28A6-723A-D8FDDAA83671}"/>
              </a:ext>
              <a:ext uri="{C183D7F6-B498-43B3-948B-1728B52AA6E4}">
                <adec:decorative xmlns:adec="http://schemas.microsoft.com/office/drawing/2017/decorative" val="1"/>
              </a:ext>
            </a:extLst>
          </p:cNvPr>
          <p:cNvSpPr/>
          <p:nvPr/>
        </p:nvSpPr>
        <p:spPr>
          <a:xfrm>
            <a:off x="-345688" y="520996"/>
            <a:ext cx="7025888" cy="978196"/>
          </a:xfrm>
          <a:prstGeom prst="roundRect">
            <a:avLst>
              <a:gd name="adj" fmla="val 6250"/>
            </a:avLst>
          </a:prstGeom>
          <a:solidFill>
            <a:srgbClr val="EA51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002DFA41-4B93-47D7-9510-D0017347B178}"/>
              </a:ext>
            </a:extLst>
          </p:cNvPr>
          <p:cNvSpPr>
            <a:spLocks noGrp="1"/>
          </p:cNvSpPr>
          <p:nvPr>
            <p:ph type="title"/>
          </p:nvPr>
        </p:nvSpPr>
        <p:spPr/>
        <p:txBody>
          <a:bodyPr>
            <a:normAutofit/>
          </a:bodyPr>
          <a:lstStyle/>
          <a:p>
            <a:pPr algn="l"/>
            <a:r>
              <a:rPr lang="en-GB" sz="6000" dirty="0">
                <a:solidFill>
                  <a:schemeClr val="bg1"/>
                </a:solidFill>
                <a:latin typeface="Arial" panose="020B0604020202020204" pitchFamily="34" charset="0"/>
                <a:cs typeface="Arial" panose="020B0604020202020204" pitchFamily="34" charset="0"/>
              </a:rPr>
              <a:t>Approach </a:t>
            </a:r>
          </a:p>
        </p:txBody>
      </p:sp>
      <p:sp>
        <p:nvSpPr>
          <p:cNvPr id="16" name="Subtitle 2">
            <a:extLst>
              <a:ext uri="{FF2B5EF4-FFF2-40B4-BE49-F238E27FC236}">
                <a16:creationId xmlns:a16="http://schemas.microsoft.com/office/drawing/2014/main" id="{74F4184A-5B4B-4BAC-82D0-24C227B73436}"/>
              </a:ext>
            </a:extLst>
          </p:cNvPr>
          <p:cNvSpPr>
            <a:spLocks noGrp="1"/>
          </p:cNvSpPr>
          <p:nvPr>
            <p:ph sz="half" idx="1"/>
          </p:nvPr>
        </p:nvSpPr>
        <p:spPr>
          <a:xfrm>
            <a:off x="422759" y="1825625"/>
            <a:ext cx="5597041" cy="4351338"/>
          </a:xfrm>
        </p:spPr>
        <p:txBody>
          <a:bodyPr>
            <a:normAutofit/>
          </a:bodyPr>
          <a:lstStyle/>
          <a:p>
            <a:pPr marL="0" indent="0" algn="l">
              <a:buNone/>
            </a:pPr>
            <a:endParaRPr lang="en-GB" sz="2800" dirty="0">
              <a:solidFill>
                <a:srgbClr val="1B203D"/>
              </a:solidFill>
              <a:latin typeface="Arial" panose="020B0604020202020204" pitchFamily="34" charset="0"/>
              <a:cs typeface="Arial" panose="020B0604020202020204" pitchFamily="34" charset="0"/>
            </a:endParaRPr>
          </a:p>
          <a:p>
            <a:pPr marL="0" indent="0" algn="l">
              <a:buNone/>
            </a:pPr>
            <a:r>
              <a:rPr lang="en-GB" sz="2800" dirty="0">
                <a:solidFill>
                  <a:srgbClr val="1B203D"/>
                </a:solidFill>
                <a:latin typeface="Arial" panose="020B0604020202020204" pitchFamily="34" charset="0"/>
                <a:cs typeface="Arial" panose="020B0604020202020204" pitchFamily="34" charset="0"/>
              </a:rPr>
              <a:t>1. Information gathering  </a:t>
            </a:r>
          </a:p>
          <a:p>
            <a:pPr algn="l"/>
            <a:endParaRPr lang="en-GB" sz="2800" dirty="0">
              <a:solidFill>
                <a:srgbClr val="1B203D"/>
              </a:solidFill>
              <a:latin typeface="Arial" panose="020B0604020202020204" pitchFamily="34" charset="0"/>
              <a:cs typeface="Arial" panose="020B0604020202020204" pitchFamily="34" charset="0"/>
            </a:endParaRPr>
          </a:p>
          <a:p>
            <a:pPr marL="0" indent="0" algn="l">
              <a:buNone/>
            </a:pPr>
            <a:endParaRPr lang="en-GB" dirty="0">
              <a:solidFill>
                <a:srgbClr val="1B203D"/>
              </a:solidFill>
              <a:latin typeface="Arial" panose="020B0604020202020204" pitchFamily="34" charset="0"/>
              <a:cs typeface="Arial" panose="020B0604020202020204" pitchFamily="34" charset="0"/>
            </a:endParaRPr>
          </a:p>
          <a:p>
            <a:pPr marL="0" indent="0" algn="l">
              <a:buNone/>
            </a:pPr>
            <a:endParaRPr lang="en-GB" sz="2800" dirty="0">
              <a:solidFill>
                <a:srgbClr val="1B203D"/>
              </a:solidFill>
              <a:latin typeface="Arial" panose="020B0604020202020204" pitchFamily="34" charset="0"/>
              <a:cs typeface="Arial" panose="020B0604020202020204" pitchFamily="34" charset="0"/>
            </a:endParaRPr>
          </a:p>
          <a:p>
            <a:pPr marL="0" indent="0" algn="l">
              <a:buNone/>
            </a:pPr>
            <a:r>
              <a:rPr lang="en-GB" sz="2800" dirty="0">
                <a:solidFill>
                  <a:srgbClr val="1B203D"/>
                </a:solidFill>
                <a:latin typeface="Arial" panose="020B0604020202020204" pitchFamily="34" charset="0"/>
                <a:cs typeface="Arial" panose="020B0604020202020204" pitchFamily="34" charset="0"/>
              </a:rPr>
              <a:t>2. Action Planning</a:t>
            </a:r>
          </a:p>
          <a:p>
            <a:pPr algn="l"/>
            <a:endParaRPr lang="en-GB" sz="2800" dirty="0">
              <a:solidFill>
                <a:srgbClr val="1B203D"/>
              </a:solidFill>
              <a:latin typeface="Arial" panose="020B0604020202020204" pitchFamily="34" charset="0"/>
              <a:cs typeface="Arial" panose="020B0604020202020204" pitchFamily="34" charset="0"/>
            </a:endParaRPr>
          </a:p>
          <a:p>
            <a:pPr algn="l"/>
            <a:endParaRPr lang="en-GB" sz="2800" dirty="0">
              <a:solidFill>
                <a:srgbClr val="1B203D"/>
              </a:solidFill>
              <a:latin typeface="Arial" panose="020B0604020202020204" pitchFamily="34" charset="0"/>
              <a:cs typeface="Arial" panose="020B0604020202020204" pitchFamily="34" charset="0"/>
            </a:endParaRPr>
          </a:p>
        </p:txBody>
      </p:sp>
      <p:sp>
        <p:nvSpPr>
          <p:cNvPr id="12" name="Content Placeholder 11">
            <a:extLst>
              <a:ext uri="{FF2B5EF4-FFF2-40B4-BE49-F238E27FC236}">
                <a16:creationId xmlns:a16="http://schemas.microsoft.com/office/drawing/2014/main" id="{2A476887-0224-9247-8E9E-48C2A6702C17}"/>
              </a:ext>
            </a:extLst>
          </p:cNvPr>
          <p:cNvSpPr>
            <a:spLocks noGrp="1"/>
          </p:cNvSpPr>
          <p:nvPr>
            <p:ph sz="half" idx="2"/>
          </p:nvPr>
        </p:nvSpPr>
        <p:spPr>
          <a:xfrm>
            <a:off x="6152116" y="1825625"/>
            <a:ext cx="5181600" cy="4351338"/>
          </a:xfrm>
        </p:spPr>
        <p:txBody>
          <a:bodyPr>
            <a:normAutofit/>
          </a:bodyPr>
          <a:lstStyle/>
          <a:p>
            <a:pPr marL="0" indent="0">
              <a:buNone/>
            </a:pPr>
            <a:endParaRPr lang="en-GB" sz="2800" dirty="0">
              <a:solidFill>
                <a:srgbClr val="1B203D"/>
              </a:solidFill>
              <a:latin typeface="Arial" panose="020B0604020202020204" pitchFamily="34" charset="0"/>
              <a:cs typeface="Arial" panose="020B0604020202020204" pitchFamily="34" charset="0"/>
            </a:endParaRPr>
          </a:p>
          <a:p>
            <a:pPr marL="0" indent="0">
              <a:buNone/>
            </a:pPr>
            <a:r>
              <a:rPr lang="en-GB" sz="2800" dirty="0">
                <a:solidFill>
                  <a:srgbClr val="1B203D"/>
                </a:solidFill>
                <a:latin typeface="Arial" panose="020B0604020202020204" pitchFamily="34" charset="0"/>
                <a:cs typeface="Arial" panose="020B0604020202020204" pitchFamily="34" charset="0"/>
              </a:rPr>
              <a:t>3. Support</a:t>
            </a:r>
          </a:p>
          <a:p>
            <a:pPr marL="0" indent="0">
              <a:buNone/>
            </a:pPr>
            <a:endParaRPr lang="en-GB" dirty="0">
              <a:solidFill>
                <a:srgbClr val="1B203D"/>
              </a:solidFill>
              <a:latin typeface="Arial" panose="020B0604020202020204" pitchFamily="34" charset="0"/>
              <a:cs typeface="Arial" panose="020B0604020202020204" pitchFamily="34" charset="0"/>
            </a:endParaRPr>
          </a:p>
          <a:p>
            <a:endParaRPr lang="en-GB" dirty="0">
              <a:solidFill>
                <a:srgbClr val="1B203D"/>
              </a:solidFill>
              <a:latin typeface="Arial" panose="020B0604020202020204" pitchFamily="34" charset="0"/>
              <a:cs typeface="Arial" panose="020B0604020202020204" pitchFamily="34" charset="0"/>
            </a:endParaRPr>
          </a:p>
          <a:p>
            <a:endParaRPr lang="en-GB" dirty="0">
              <a:solidFill>
                <a:srgbClr val="1B203D"/>
              </a:solidFill>
              <a:latin typeface="Arial" panose="020B0604020202020204" pitchFamily="34" charset="0"/>
              <a:cs typeface="Arial" panose="020B0604020202020204" pitchFamily="34" charset="0"/>
            </a:endParaRPr>
          </a:p>
          <a:p>
            <a:pPr marL="0" indent="0">
              <a:buNone/>
            </a:pPr>
            <a:r>
              <a:rPr lang="en-GB" sz="2800" dirty="0">
                <a:solidFill>
                  <a:srgbClr val="1B203D"/>
                </a:solidFill>
                <a:latin typeface="Arial" panose="020B0604020202020204" pitchFamily="34" charset="0"/>
                <a:cs typeface="Arial" panose="020B0604020202020204" pitchFamily="34" charset="0"/>
              </a:rPr>
              <a:t>4. Review</a:t>
            </a:r>
          </a:p>
          <a:p>
            <a:pPr marL="0" indent="0">
              <a:buNone/>
            </a:pPr>
            <a:endParaRPr lang="en-GB" dirty="0"/>
          </a:p>
        </p:txBody>
      </p:sp>
      <p:sp>
        <p:nvSpPr>
          <p:cNvPr id="3" name="TextBox 2">
            <a:extLst>
              <a:ext uri="{FF2B5EF4-FFF2-40B4-BE49-F238E27FC236}">
                <a16:creationId xmlns:a16="http://schemas.microsoft.com/office/drawing/2014/main" id="{91D81877-BA8C-D63A-03B1-68C20744DE29}"/>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pic>
        <p:nvPicPr>
          <p:cNvPr id="8" name="Picture 7">
            <a:extLst>
              <a:ext uri="{FF2B5EF4-FFF2-40B4-BE49-F238E27FC236}">
                <a16:creationId xmlns:a16="http://schemas.microsoft.com/office/drawing/2014/main" id="{FCA4E41A-0692-5EA9-B2A1-3E24184A0D9B}"/>
              </a:ext>
            </a:extLst>
          </p:cNvPr>
          <p:cNvPicPr>
            <a:picLocks noChangeAspect="1"/>
          </p:cNvPicPr>
          <p:nvPr/>
        </p:nvPicPr>
        <p:blipFill>
          <a:blip r:embed="rId3"/>
          <a:stretch>
            <a:fillRect/>
          </a:stretch>
        </p:blipFill>
        <p:spPr>
          <a:xfrm>
            <a:off x="4308016" y="1825159"/>
            <a:ext cx="1704199" cy="1704199"/>
          </a:xfrm>
          <a:prstGeom prst="rect">
            <a:avLst/>
          </a:prstGeom>
        </p:spPr>
      </p:pic>
      <p:pic>
        <p:nvPicPr>
          <p:cNvPr id="9" name="Picture 8">
            <a:extLst>
              <a:ext uri="{FF2B5EF4-FFF2-40B4-BE49-F238E27FC236}">
                <a16:creationId xmlns:a16="http://schemas.microsoft.com/office/drawing/2014/main" id="{CA4FC8C5-8E8B-E742-DD32-4F5BE380B2B2}"/>
              </a:ext>
            </a:extLst>
          </p:cNvPr>
          <p:cNvPicPr>
            <a:picLocks noChangeAspect="1"/>
          </p:cNvPicPr>
          <p:nvPr/>
        </p:nvPicPr>
        <p:blipFill>
          <a:blip r:embed="rId4"/>
          <a:stretch>
            <a:fillRect/>
          </a:stretch>
        </p:blipFill>
        <p:spPr>
          <a:xfrm>
            <a:off x="4546363" y="3775553"/>
            <a:ext cx="1227507" cy="1227507"/>
          </a:xfrm>
          <a:prstGeom prst="rect">
            <a:avLst/>
          </a:prstGeom>
        </p:spPr>
      </p:pic>
      <p:pic>
        <p:nvPicPr>
          <p:cNvPr id="10" name="Picture 9">
            <a:extLst>
              <a:ext uri="{FF2B5EF4-FFF2-40B4-BE49-F238E27FC236}">
                <a16:creationId xmlns:a16="http://schemas.microsoft.com/office/drawing/2014/main" id="{3844DDC6-BA32-313D-1153-EA56D76FB409}"/>
              </a:ext>
            </a:extLst>
          </p:cNvPr>
          <p:cNvPicPr>
            <a:picLocks noChangeAspect="1"/>
          </p:cNvPicPr>
          <p:nvPr/>
        </p:nvPicPr>
        <p:blipFill>
          <a:blip r:embed="rId5"/>
          <a:stretch>
            <a:fillRect/>
          </a:stretch>
        </p:blipFill>
        <p:spPr>
          <a:xfrm>
            <a:off x="8857529" y="1722326"/>
            <a:ext cx="1619139" cy="1619139"/>
          </a:xfrm>
          <a:prstGeom prst="rect">
            <a:avLst/>
          </a:prstGeom>
        </p:spPr>
      </p:pic>
      <p:pic>
        <p:nvPicPr>
          <p:cNvPr id="11" name="Picture 10">
            <a:extLst>
              <a:ext uri="{FF2B5EF4-FFF2-40B4-BE49-F238E27FC236}">
                <a16:creationId xmlns:a16="http://schemas.microsoft.com/office/drawing/2014/main" id="{4BD5DFCB-83AF-08E2-DBE9-67E689040B7C}"/>
              </a:ext>
            </a:extLst>
          </p:cNvPr>
          <p:cNvPicPr>
            <a:picLocks noChangeAspect="1"/>
          </p:cNvPicPr>
          <p:nvPr/>
        </p:nvPicPr>
        <p:blipFill>
          <a:blip r:embed="rId6"/>
          <a:stretch>
            <a:fillRect/>
          </a:stretch>
        </p:blipFill>
        <p:spPr>
          <a:xfrm>
            <a:off x="8673840" y="3765956"/>
            <a:ext cx="1986516" cy="1986516"/>
          </a:xfrm>
          <a:prstGeom prst="rect">
            <a:avLst/>
          </a:prstGeom>
        </p:spPr>
      </p:pic>
    </p:spTree>
    <p:extLst>
      <p:ext uri="{BB962C8B-B14F-4D97-AF65-F5344CB8AC3E}">
        <p14:creationId xmlns:p14="http://schemas.microsoft.com/office/powerpoint/2010/main" val="90473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AC57B-71D5-1D07-A483-18D4867FC0FF}"/>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EF2733F-655B-1048-47FA-2F56E4E58BE8}"/>
              </a:ext>
              <a:ext uri="{C183D7F6-B498-43B3-948B-1728B52AA6E4}">
                <adec:decorative xmlns:adec="http://schemas.microsoft.com/office/drawing/2017/decorative" val="1"/>
              </a:ext>
            </a:extLst>
          </p:cNvPr>
          <p:cNvSpPr>
            <a:spLocks/>
          </p:cNvSpPr>
          <p:nvPr/>
        </p:nvSpPr>
        <p:spPr>
          <a:xfrm>
            <a:off x="-344557" y="664564"/>
            <a:ext cx="7288696" cy="914400"/>
          </a:xfrm>
          <a:prstGeom prst="roundRect">
            <a:avLst>
              <a:gd name="adj" fmla="val 6250"/>
            </a:avLst>
          </a:prstGeom>
          <a:solidFill>
            <a:srgbClr val="42B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F89CAD53-B464-98FD-0212-7BBEF16F0C76}"/>
              </a:ext>
            </a:extLst>
          </p:cNvPr>
          <p:cNvSpPr>
            <a:spLocks noGrp="1"/>
          </p:cNvSpPr>
          <p:nvPr>
            <p:ph type="ctrTitle"/>
          </p:nvPr>
        </p:nvSpPr>
        <p:spPr>
          <a:xfrm>
            <a:off x="0" y="442875"/>
            <a:ext cx="9901934" cy="1136089"/>
          </a:xfrm>
        </p:spPr>
        <p:txBody>
          <a:bodyPr>
            <a:normAutofit/>
          </a:bodyPr>
          <a:lstStyle/>
          <a:p>
            <a:pPr algn="l"/>
            <a:r>
              <a:rPr lang="en-GB" dirty="0">
                <a:solidFill>
                  <a:srgbClr val="1B203D"/>
                </a:solidFill>
                <a:latin typeface="Arial" panose="020B0604020202020204" pitchFamily="34" charset="0"/>
                <a:cs typeface="Arial" panose="020B0604020202020204" pitchFamily="34" charset="0"/>
              </a:rPr>
              <a:t> Exploration </a:t>
            </a:r>
          </a:p>
        </p:txBody>
      </p:sp>
      <p:sp>
        <p:nvSpPr>
          <p:cNvPr id="21" name="Subtitle 2">
            <a:extLst>
              <a:ext uri="{FF2B5EF4-FFF2-40B4-BE49-F238E27FC236}">
                <a16:creationId xmlns:a16="http://schemas.microsoft.com/office/drawing/2014/main" id="{257FD826-A1BF-701D-BAA7-C54038F1556A}"/>
              </a:ext>
            </a:extLst>
          </p:cNvPr>
          <p:cNvSpPr>
            <a:spLocks noGrp="1"/>
          </p:cNvSpPr>
          <p:nvPr>
            <p:ph type="subTitle" idx="1"/>
          </p:nvPr>
        </p:nvSpPr>
        <p:spPr>
          <a:xfrm>
            <a:off x="609078" y="1716685"/>
            <a:ext cx="10735862" cy="4706473"/>
          </a:xfrm>
        </p:spPr>
        <p:txBody>
          <a:bodyPr>
            <a:normAutofit lnSpcReduction="10000"/>
          </a:bodyPr>
          <a:lstStyle/>
          <a:p>
            <a:pPr marL="0" indent="0" algn="l">
              <a:buNone/>
            </a:pPr>
            <a:r>
              <a:rPr lang="en-GB" sz="2800" dirty="0">
                <a:latin typeface="Arial" panose="020B0604020202020204" pitchFamily="34" charset="0"/>
                <a:cs typeface="Arial" panose="020B0604020202020204" pitchFamily="34" charset="0"/>
              </a:rPr>
              <a:t>Explain with parents (and YP) approach being used. Introduce the Framework.</a:t>
            </a:r>
          </a:p>
          <a:p>
            <a:pPr marL="0" indent="0" algn="l">
              <a:buNone/>
            </a:pPr>
            <a:endParaRPr lang="en-GB" sz="2800" dirty="0">
              <a:latin typeface="Arial" panose="020B0604020202020204" pitchFamily="34" charset="0"/>
              <a:cs typeface="Arial" panose="020B0604020202020204" pitchFamily="34" charset="0"/>
            </a:endParaRPr>
          </a:p>
          <a:p>
            <a:pPr marL="0" indent="0" algn="l">
              <a:buNone/>
            </a:pPr>
            <a:r>
              <a:rPr lang="en-GB" sz="2800" dirty="0">
                <a:latin typeface="Arial" panose="020B0604020202020204" pitchFamily="34" charset="0"/>
                <a:cs typeface="Arial" panose="020B0604020202020204" pitchFamily="34" charset="0"/>
              </a:rPr>
              <a:t>Information Gathering – exploring factors using :</a:t>
            </a:r>
          </a:p>
          <a:p>
            <a:pPr marL="514350" indent="-514350" algn="l">
              <a:buAutoNum type="alphaLcPeriod"/>
            </a:pPr>
            <a:r>
              <a:rPr lang="en-GB" sz="2800" dirty="0">
                <a:latin typeface="Arial" panose="020B0604020202020204" pitchFamily="34" charset="0"/>
                <a:cs typeface="Arial" panose="020B0604020202020204" pitchFamily="34" charset="0"/>
              </a:rPr>
              <a:t>The young person’s form</a:t>
            </a:r>
          </a:p>
          <a:p>
            <a:pPr marL="514350" indent="-514350" algn="l">
              <a:buAutoNum type="alphaLcPeriod"/>
            </a:pPr>
            <a:r>
              <a:rPr lang="en-GB" sz="2800" dirty="0">
                <a:latin typeface="Arial" panose="020B0604020202020204" pitchFamily="34" charset="0"/>
                <a:cs typeface="Arial" panose="020B0604020202020204" pitchFamily="34" charset="0"/>
              </a:rPr>
              <a:t>The parent/carers form</a:t>
            </a:r>
          </a:p>
          <a:p>
            <a:pPr marL="514350" indent="-514350" algn="l">
              <a:buAutoNum type="alphaLcPeriod"/>
            </a:pPr>
            <a:r>
              <a:rPr lang="en-GB" sz="2800" dirty="0">
                <a:latin typeface="Arial" panose="020B0604020202020204" pitchFamily="34" charset="0"/>
                <a:cs typeface="Arial" panose="020B0604020202020204" pitchFamily="34" charset="0"/>
              </a:rPr>
              <a:t>The school’s form</a:t>
            </a:r>
          </a:p>
          <a:p>
            <a:pPr marL="514350" indent="-514350" algn="l">
              <a:buAutoNum type="alphaLcPeriod"/>
            </a:pPr>
            <a:endParaRPr lang="en-GB" sz="2800" dirty="0">
              <a:latin typeface="Arial" panose="020B0604020202020204" pitchFamily="34" charset="0"/>
              <a:cs typeface="Arial" panose="020B0604020202020204" pitchFamily="34" charset="0"/>
            </a:endParaRPr>
          </a:p>
          <a:p>
            <a:pPr algn="l"/>
            <a:r>
              <a:rPr lang="en-GB" sz="2800" dirty="0">
                <a:latin typeface="Arial" panose="020B0604020202020204" pitchFamily="34" charset="0"/>
                <a:cs typeface="Arial" panose="020B0604020202020204" pitchFamily="34" charset="0"/>
              </a:rPr>
              <a:t>The start of a conversation. Questions to be used flexibly.</a:t>
            </a:r>
          </a:p>
          <a:p>
            <a:pPr algn="l"/>
            <a:r>
              <a:rPr lang="en-GB" sz="2800" dirty="0">
                <a:latin typeface="Arial" panose="020B0604020202020204" pitchFamily="34" charset="0"/>
                <a:cs typeface="Arial" panose="020B0604020202020204" pitchFamily="34" charset="0"/>
              </a:rPr>
              <a:t>Approach is key (see guidance for running effective meetings)</a:t>
            </a:r>
          </a:p>
          <a:p>
            <a:pPr algn="l"/>
            <a:endParaRPr lang="en-GB" dirty="0">
              <a:solidFill>
                <a:srgbClr val="1B203D"/>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ECC2E44-2DE9-5B25-8187-437CF231CA67}"/>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spTree>
    <p:extLst>
      <p:ext uri="{BB962C8B-B14F-4D97-AF65-F5344CB8AC3E}">
        <p14:creationId xmlns:p14="http://schemas.microsoft.com/office/powerpoint/2010/main" val="3284031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27B13-0B75-A207-79BF-156DCADA44DC}"/>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D4DD7A8-DB54-3138-3272-AC48D06681E3}"/>
              </a:ext>
              <a:ext uri="{C183D7F6-B498-43B3-948B-1728B52AA6E4}">
                <adec:decorative xmlns:adec="http://schemas.microsoft.com/office/drawing/2017/decorative" val="1"/>
              </a:ext>
            </a:extLst>
          </p:cNvPr>
          <p:cNvSpPr/>
          <p:nvPr/>
        </p:nvSpPr>
        <p:spPr>
          <a:xfrm>
            <a:off x="-371061" y="664564"/>
            <a:ext cx="7051262" cy="914400"/>
          </a:xfrm>
          <a:prstGeom prst="roundRect">
            <a:avLst>
              <a:gd name="adj" fmla="val 6250"/>
            </a:avLst>
          </a:prstGeom>
          <a:solidFill>
            <a:srgbClr val="83BB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1365F143-FF9C-C93A-2D9D-11CE01794C51}"/>
              </a:ext>
            </a:extLst>
          </p:cNvPr>
          <p:cNvSpPr>
            <a:spLocks noGrp="1"/>
          </p:cNvSpPr>
          <p:nvPr>
            <p:ph type="ctrTitle"/>
          </p:nvPr>
        </p:nvSpPr>
        <p:spPr>
          <a:xfrm>
            <a:off x="211873" y="442875"/>
            <a:ext cx="9690061" cy="1136089"/>
          </a:xfrm>
        </p:spPr>
        <p:txBody>
          <a:bodyPr>
            <a:normAutofit/>
          </a:bodyPr>
          <a:lstStyle/>
          <a:p>
            <a:pPr algn="l"/>
            <a:r>
              <a:rPr lang="en-GB" dirty="0">
                <a:solidFill>
                  <a:srgbClr val="1B203D"/>
                </a:solidFill>
                <a:latin typeface="Arial" panose="020B0604020202020204" pitchFamily="34" charset="0"/>
                <a:cs typeface="Arial" panose="020B0604020202020204" pitchFamily="34" charset="0"/>
              </a:rPr>
              <a:t>Action Planning </a:t>
            </a:r>
          </a:p>
        </p:txBody>
      </p:sp>
      <p:sp>
        <p:nvSpPr>
          <p:cNvPr id="9" name="Subtitle 2">
            <a:extLst>
              <a:ext uri="{FF2B5EF4-FFF2-40B4-BE49-F238E27FC236}">
                <a16:creationId xmlns:a16="http://schemas.microsoft.com/office/drawing/2014/main" id="{109B4718-7B2C-5BA3-B849-51F32DD85D14}"/>
              </a:ext>
            </a:extLst>
          </p:cNvPr>
          <p:cNvSpPr txBox="1">
            <a:spLocks/>
          </p:cNvSpPr>
          <p:nvPr/>
        </p:nvSpPr>
        <p:spPr>
          <a:xfrm>
            <a:off x="757934" y="1669312"/>
            <a:ext cx="9144000" cy="463579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2800" dirty="0">
              <a:solidFill>
                <a:srgbClr val="1B203D"/>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570E735-CCF3-FEF5-7C8E-5B5763BCCBB3}"/>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sp>
        <p:nvSpPr>
          <p:cNvPr id="10" name="TextBox 9">
            <a:extLst>
              <a:ext uri="{FF2B5EF4-FFF2-40B4-BE49-F238E27FC236}">
                <a16:creationId xmlns:a16="http://schemas.microsoft.com/office/drawing/2014/main" id="{91BFC383-50E6-F2FD-211A-4DBE14B83EB2}"/>
              </a:ext>
            </a:extLst>
          </p:cNvPr>
          <p:cNvSpPr txBox="1"/>
          <p:nvPr/>
        </p:nvSpPr>
        <p:spPr>
          <a:xfrm>
            <a:off x="350874" y="1669312"/>
            <a:ext cx="7974420" cy="3539430"/>
          </a:xfrm>
          <a:prstGeom prst="rect">
            <a:avLst/>
          </a:prstGeom>
          <a:noFill/>
        </p:spPr>
        <p:txBody>
          <a:bodyPr wrap="square">
            <a:spAutoFit/>
          </a:bodyPr>
          <a:lstStyle/>
          <a:p>
            <a:pPr marL="457200" indent="-4572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To share what the main factors seem to be and agree what actions will be taken. Has to be collaborative</a:t>
            </a:r>
          </a:p>
          <a:p>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Important to fix review date </a:t>
            </a:r>
          </a:p>
          <a:p>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Sensitivity and compassion </a:t>
            </a:r>
          </a:p>
        </p:txBody>
      </p:sp>
      <p:pic>
        <p:nvPicPr>
          <p:cNvPr id="4" name="Picture 3">
            <a:extLst>
              <a:ext uri="{FF2B5EF4-FFF2-40B4-BE49-F238E27FC236}">
                <a16:creationId xmlns:a16="http://schemas.microsoft.com/office/drawing/2014/main" id="{8682BB47-3633-0484-08A7-49D2C623BE8B}"/>
              </a:ext>
            </a:extLst>
          </p:cNvPr>
          <p:cNvPicPr>
            <a:picLocks noChangeAspect="1"/>
          </p:cNvPicPr>
          <p:nvPr/>
        </p:nvPicPr>
        <p:blipFill>
          <a:blip r:embed="rId3"/>
          <a:stretch>
            <a:fillRect/>
          </a:stretch>
        </p:blipFill>
        <p:spPr>
          <a:xfrm>
            <a:off x="6804837" y="2997718"/>
            <a:ext cx="4415535" cy="3307389"/>
          </a:xfrm>
          <a:prstGeom prst="rect">
            <a:avLst/>
          </a:prstGeom>
        </p:spPr>
      </p:pic>
    </p:spTree>
    <p:extLst>
      <p:ext uri="{BB962C8B-B14F-4D97-AF65-F5344CB8AC3E}">
        <p14:creationId xmlns:p14="http://schemas.microsoft.com/office/powerpoint/2010/main" val="2981085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4BC2C-D71C-473C-BCBA-0CA0C56F8B8B}"/>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B28C49D-68F2-E830-D3A3-00E50E4DDCFE}"/>
              </a:ext>
              <a:ext uri="{C183D7F6-B498-43B3-948B-1728B52AA6E4}">
                <adec:decorative xmlns:adec="http://schemas.microsoft.com/office/drawing/2017/decorative" val="1"/>
              </a:ext>
            </a:extLst>
          </p:cNvPr>
          <p:cNvSpPr/>
          <p:nvPr/>
        </p:nvSpPr>
        <p:spPr>
          <a:xfrm>
            <a:off x="-371061" y="664564"/>
            <a:ext cx="7051262" cy="914400"/>
          </a:xfrm>
          <a:prstGeom prst="roundRect">
            <a:avLst>
              <a:gd name="adj" fmla="val 6250"/>
            </a:avLst>
          </a:prstGeom>
          <a:solidFill>
            <a:srgbClr val="83BB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81F5C234-5F4A-4CA2-62CE-6ACE6D635F92}"/>
              </a:ext>
            </a:extLst>
          </p:cNvPr>
          <p:cNvSpPr>
            <a:spLocks noGrp="1"/>
          </p:cNvSpPr>
          <p:nvPr>
            <p:ph type="ctrTitle"/>
          </p:nvPr>
        </p:nvSpPr>
        <p:spPr>
          <a:xfrm>
            <a:off x="211873" y="442875"/>
            <a:ext cx="9690061" cy="1136089"/>
          </a:xfrm>
        </p:spPr>
        <p:txBody>
          <a:bodyPr/>
          <a:lstStyle/>
          <a:p>
            <a:pPr algn="l"/>
            <a:r>
              <a:rPr lang="en-GB" dirty="0">
                <a:solidFill>
                  <a:srgbClr val="1B203D"/>
                </a:solidFill>
                <a:latin typeface="Arial" panose="020B0604020202020204" pitchFamily="34" charset="0"/>
                <a:cs typeface="Arial" panose="020B0604020202020204" pitchFamily="34" charset="0"/>
              </a:rPr>
              <a:t>Steps to success</a:t>
            </a:r>
          </a:p>
        </p:txBody>
      </p:sp>
      <p:sp>
        <p:nvSpPr>
          <p:cNvPr id="9" name="Subtitle 2">
            <a:extLst>
              <a:ext uri="{FF2B5EF4-FFF2-40B4-BE49-F238E27FC236}">
                <a16:creationId xmlns:a16="http://schemas.microsoft.com/office/drawing/2014/main" id="{88D9D621-85F6-9C7C-A284-D9F42BFED54B}"/>
              </a:ext>
            </a:extLst>
          </p:cNvPr>
          <p:cNvSpPr txBox="1">
            <a:spLocks/>
          </p:cNvSpPr>
          <p:nvPr/>
        </p:nvSpPr>
        <p:spPr>
          <a:xfrm>
            <a:off x="757934" y="1669312"/>
            <a:ext cx="9144000" cy="463579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2800" dirty="0">
              <a:solidFill>
                <a:srgbClr val="1B203D"/>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447B1F3B-4D9C-66AD-CC1A-8ECB7908F6F1}"/>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sp>
        <p:nvSpPr>
          <p:cNvPr id="10" name="TextBox 9">
            <a:extLst>
              <a:ext uri="{FF2B5EF4-FFF2-40B4-BE49-F238E27FC236}">
                <a16:creationId xmlns:a16="http://schemas.microsoft.com/office/drawing/2014/main" id="{5767C4DE-2F8E-8237-6393-5B9864F9842D}"/>
              </a:ext>
            </a:extLst>
          </p:cNvPr>
          <p:cNvSpPr txBox="1"/>
          <p:nvPr/>
        </p:nvSpPr>
        <p:spPr>
          <a:xfrm>
            <a:off x="350874" y="1669312"/>
            <a:ext cx="7974420" cy="3539430"/>
          </a:xfrm>
          <a:prstGeom prst="rect">
            <a:avLst/>
          </a:prstGeom>
          <a:noFill/>
        </p:spPr>
        <p:txBody>
          <a:bodyPr wrap="square">
            <a:spAutoFit/>
          </a:bodyPr>
          <a:lstStyle/>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Introduce this structured approach with YP and parent sensitively </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Early intervention </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Individualised</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Collaboration and communication</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Compassionate, relational approaches work</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Approaches that are consistent and sustained</a:t>
            </a: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Building on strengths  </a:t>
            </a:r>
          </a:p>
        </p:txBody>
      </p:sp>
      <p:pic>
        <p:nvPicPr>
          <p:cNvPr id="11" name="Picture 10">
            <a:extLst>
              <a:ext uri="{FF2B5EF4-FFF2-40B4-BE49-F238E27FC236}">
                <a16:creationId xmlns:a16="http://schemas.microsoft.com/office/drawing/2014/main" id="{C517C823-F3DF-D695-EC2E-84D7784D0F85}"/>
              </a:ext>
            </a:extLst>
          </p:cNvPr>
          <p:cNvPicPr>
            <a:picLocks noChangeAspect="1"/>
          </p:cNvPicPr>
          <p:nvPr/>
        </p:nvPicPr>
        <p:blipFill>
          <a:blip r:embed="rId3"/>
          <a:stretch>
            <a:fillRect/>
          </a:stretch>
        </p:blipFill>
        <p:spPr>
          <a:xfrm>
            <a:off x="7910623" y="739643"/>
            <a:ext cx="3419326" cy="3118358"/>
          </a:xfrm>
          <a:prstGeom prst="rect">
            <a:avLst/>
          </a:prstGeom>
        </p:spPr>
      </p:pic>
    </p:spTree>
    <p:extLst>
      <p:ext uri="{BB962C8B-B14F-4D97-AF65-F5344CB8AC3E}">
        <p14:creationId xmlns:p14="http://schemas.microsoft.com/office/powerpoint/2010/main" val="37782257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002DFA41-4B93-47D7-9510-D0017347B178}"/>
              </a:ext>
            </a:extLst>
          </p:cNvPr>
          <p:cNvSpPr>
            <a:spLocks noGrp="1"/>
          </p:cNvSpPr>
          <p:nvPr>
            <p:ph type="ctrTitle"/>
          </p:nvPr>
        </p:nvSpPr>
        <p:spPr>
          <a:xfrm>
            <a:off x="757934" y="442875"/>
            <a:ext cx="9144000" cy="1136089"/>
          </a:xfrm>
        </p:spPr>
        <p:txBody>
          <a:bodyPr>
            <a:normAutofit/>
          </a:bodyPr>
          <a:lstStyle/>
          <a:p>
            <a:pPr algn="l"/>
            <a:r>
              <a:rPr lang="en-GB" dirty="0">
                <a:solidFill>
                  <a:srgbClr val="1B203D"/>
                </a:solidFill>
                <a:latin typeface="Arial" panose="020B0604020202020204" pitchFamily="34" charset="0"/>
                <a:cs typeface="Arial" panose="020B0604020202020204" pitchFamily="34" charset="0"/>
              </a:rPr>
              <a:t>How it can work </a:t>
            </a:r>
          </a:p>
        </p:txBody>
      </p:sp>
      <p:pic>
        <p:nvPicPr>
          <p:cNvPr id="4" name="Picture 3">
            <a:extLst>
              <a:ext uri="{FF2B5EF4-FFF2-40B4-BE49-F238E27FC236}">
                <a16:creationId xmlns:a16="http://schemas.microsoft.com/office/drawing/2014/main" id="{4C4B3743-29B4-45DC-B621-CE788F66C3E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3" cstate="screen">
            <a:extLst>
              <a:ext uri="{28A0092B-C50C-407E-A947-70E740481C1C}">
                <a14:useLocalDpi xmlns:a14="http://schemas.microsoft.com/office/drawing/2010/main"/>
              </a:ext>
            </a:extLst>
          </a:blip>
          <a:srcRect/>
          <a:stretch/>
        </p:blipFill>
        <p:spPr>
          <a:xfrm>
            <a:off x="9715500" y="5866973"/>
            <a:ext cx="2603500" cy="817178"/>
          </a:xfrm>
          <a:prstGeom prst="rect">
            <a:avLst/>
          </a:prstGeom>
        </p:spPr>
      </p:pic>
      <p:sp>
        <p:nvSpPr>
          <p:cNvPr id="9" name="Subtitle 2">
            <a:extLst>
              <a:ext uri="{FF2B5EF4-FFF2-40B4-BE49-F238E27FC236}">
                <a16:creationId xmlns:a16="http://schemas.microsoft.com/office/drawing/2014/main" id="{481BEBE6-B0F2-44DD-8EB5-9798C9E8E2D9}"/>
              </a:ext>
            </a:extLst>
          </p:cNvPr>
          <p:cNvSpPr txBox="1">
            <a:spLocks/>
          </p:cNvSpPr>
          <p:nvPr/>
        </p:nvSpPr>
        <p:spPr>
          <a:xfrm>
            <a:off x="757934" y="1963887"/>
            <a:ext cx="9144000" cy="350124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solidFill>
                <a:srgbClr val="1B203D"/>
              </a:solidFill>
              <a:latin typeface="Arial" panose="020B0604020202020204" pitchFamily="34" charset="0"/>
              <a:cs typeface="Arial" panose="020B0604020202020204" pitchFamily="34" charset="0"/>
            </a:endParaRPr>
          </a:p>
          <a:p>
            <a:pPr algn="l"/>
            <a:endParaRPr lang="en-GB" dirty="0">
              <a:solidFill>
                <a:srgbClr val="1B203D"/>
              </a:solidFill>
              <a:latin typeface="Arial" panose="020B0604020202020204" pitchFamily="34" charset="0"/>
              <a:cs typeface="Arial" panose="020B0604020202020204" pitchFamily="34" charset="0"/>
            </a:endParaRPr>
          </a:p>
          <a:p>
            <a:pPr algn="l"/>
            <a:endParaRPr lang="en-GB" dirty="0">
              <a:solidFill>
                <a:srgbClr val="1B203D"/>
              </a:solidFill>
              <a:latin typeface="Arial" panose="020B0604020202020204" pitchFamily="34" charset="0"/>
              <a:cs typeface="Arial" panose="020B0604020202020204" pitchFamily="34" charset="0"/>
            </a:endParaRPr>
          </a:p>
          <a:p>
            <a:pPr algn="l"/>
            <a:r>
              <a:rPr lang="en-GB" sz="2800" dirty="0">
                <a:solidFill>
                  <a:srgbClr val="1B203D"/>
                </a:solidFill>
                <a:latin typeface="Arial" panose="020B0604020202020204" pitchFamily="34" charset="0"/>
                <a:cs typeface="Arial" panose="020B0604020202020204" pitchFamily="34" charset="0"/>
              </a:rPr>
              <a:t>Laura Juniper</a:t>
            </a:r>
          </a:p>
          <a:p>
            <a:pPr algn="l"/>
            <a:r>
              <a:rPr lang="en-GB" sz="2800" dirty="0">
                <a:solidFill>
                  <a:srgbClr val="1B203D"/>
                </a:solidFill>
                <a:latin typeface="Arial" panose="020B0604020202020204" pitchFamily="34" charset="0"/>
                <a:cs typeface="Arial" panose="020B0604020202020204" pitchFamily="34" charset="0"/>
              </a:rPr>
              <a:t>SENCo, the Reach Free School Rickmansworth</a:t>
            </a:r>
          </a:p>
        </p:txBody>
      </p:sp>
      <p:pic>
        <p:nvPicPr>
          <p:cNvPr id="2" name="Picture 1">
            <a:extLst>
              <a:ext uri="{FF2B5EF4-FFF2-40B4-BE49-F238E27FC236}">
                <a16:creationId xmlns:a16="http://schemas.microsoft.com/office/drawing/2014/main" id="{A41420D3-9356-2593-3F15-F1CC9EC926BC}"/>
              </a:ext>
              <a:ext uri="{C183D7F6-B498-43B3-948B-1728B52AA6E4}">
                <adec:decorative xmlns:adec="http://schemas.microsoft.com/office/drawing/2017/decorative" val="1"/>
              </a:ext>
            </a:extLst>
          </p:cNvPr>
          <p:cNvPicPr/>
          <p:nvPr/>
        </p:nvPicPr>
        <p:blipFill rotWithShape="1">
          <a:blip r:embed="rId4" cstate="screen">
            <a:extLst>
              <a:ext uri="{28A0092B-C50C-407E-A947-70E740481C1C}">
                <a14:useLocalDpi xmlns:a14="http://schemas.microsoft.com/office/drawing/2010/main"/>
              </a:ext>
            </a:extLst>
          </a:blip>
          <a:srcRect/>
          <a:stretch/>
        </p:blipFill>
        <p:spPr>
          <a:xfrm>
            <a:off x="11323674" y="5654222"/>
            <a:ext cx="619769" cy="954334"/>
          </a:xfrm>
          <a:prstGeom prst="rect">
            <a:avLst/>
          </a:prstGeom>
        </p:spPr>
      </p:pic>
      <p:sp>
        <p:nvSpPr>
          <p:cNvPr id="3" name="TextBox 2">
            <a:extLst>
              <a:ext uri="{FF2B5EF4-FFF2-40B4-BE49-F238E27FC236}">
                <a16:creationId xmlns:a16="http://schemas.microsoft.com/office/drawing/2014/main" id="{0A7BB240-5D22-10A7-B9DA-A7763762A569}"/>
              </a:ext>
            </a:extLst>
          </p:cNvPr>
          <p:cNvSpPr txBox="1"/>
          <p:nvPr/>
        </p:nvSpPr>
        <p:spPr>
          <a:xfrm>
            <a:off x="211873" y="6423158"/>
            <a:ext cx="506265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Hertfordshire County Council</a:t>
            </a:r>
          </a:p>
        </p:txBody>
      </p:sp>
    </p:spTree>
    <p:extLst>
      <p:ext uri="{BB962C8B-B14F-4D97-AF65-F5344CB8AC3E}">
        <p14:creationId xmlns:p14="http://schemas.microsoft.com/office/powerpoint/2010/main" val="451615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3D751-B5CB-6B61-1823-FED1F598B585}"/>
            </a:ext>
          </a:extLst>
        </p:cNvPr>
        <p:cNvGrpSpPr/>
        <p:nvPr/>
      </p:nvGrpSpPr>
      <p:grpSpPr>
        <a:xfrm>
          <a:off x="0" y="0"/>
          <a:ext cx="0" cy="0"/>
          <a:chOff x="0" y="0"/>
          <a:chExt cx="0" cy="0"/>
        </a:xfrm>
      </p:grpSpPr>
      <p:pic>
        <p:nvPicPr>
          <p:cNvPr id="2" name="Picture 1" descr="black HCC logo&#10;&#10;">
            <a:extLst>
              <a:ext uri="{FF2B5EF4-FFF2-40B4-BE49-F238E27FC236}">
                <a16:creationId xmlns:a16="http://schemas.microsoft.com/office/drawing/2014/main" id="{550ACC62-BC05-E20C-D21F-7F622B942AED}"/>
              </a:ext>
            </a:extLst>
          </p:cNvPr>
          <p:cNvPicPr>
            <a:picLocks noGrp="1" noRo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tretch>
            <a:fillRect/>
          </a:stretch>
        </p:blipFill>
        <p:spPr>
          <a:xfrm>
            <a:off x="3932772" y="860244"/>
            <a:ext cx="4369879" cy="3243903"/>
          </a:xfrm>
          <a:prstGeom prst="rect">
            <a:avLst/>
          </a:prstGeom>
        </p:spPr>
      </p:pic>
      <p:pic>
        <p:nvPicPr>
          <p:cNvPr id="6" name="Picture 5">
            <a:extLst>
              <a:ext uri="{FF2B5EF4-FFF2-40B4-BE49-F238E27FC236}">
                <a16:creationId xmlns:a16="http://schemas.microsoft.com/office/drawing/2014/main" id="{223C88DE-1A69-F75C-9256-542BA89A382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4" cstate="screen">
            <a:extLst>
              <a:ext uri="{28A0092B-C50C-407E-A947-70E740481C1C}">
                <a14:useLocalDpi xmlns:a14="http://schemas.microsoft.com/office/drawing/2010/main"/>
              </a:ext>
            </a:extLst>
          </a:blip>
          <a:srcRect/>
          <a:stretch/>
        </p:blipFill>
        <p:spPr>
          <a:xfrm flipH="1">
            <a:off x="-1" y="5540963"/>
            <a:ext cx="3189137" cy="1416911"/>
          </a:xfrm>
          <a:prstGeom prst="rect">
            <a:avLst/>
          </a:prstGeom>
        </p:spPr>
      </p:pic>
      <p:pic>
        <p:nvPicPr>
          <p:cNvPr id="7" name="Picture 6">
            <a:extLst>
              <a:ext uri="{FF2B5EF4-FFF2-40B4-BE49-F238E27FC236}">
                <a16:creationId xmlns:a16="http://schemas.microsoft.com/office/drawing/2014/main" id="{FC46B241-3DBB-BABA-7A67-3B427F89114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5" cstate="screen">
            <a:extLst>
              <a:ext uri="{28A0092B-C50C-407E-A947-70E740481C1C}">
                <a14:useLocalDpi xmlns:a14="http://schemas.microsoft.com/office/drawing/2010/main"/>
              </a:ext>
            </a:extLst>
          </a:blip>
          <a:stretch>
            <a:fillRect/>
          </a:stretch>
        </p:blipFill>
        <p:spPr>
          <a:xfrm>
            <a:off x="5695509" y="5760585"/>
            <a:ext cx="2423548" cy="928397"/>
          </a:xfrm>
          <a:prstGeom prst="rect">
            <a:avLst/>
          </a:prstGeom>
        </p:spPr>
      </p:pic>
      <p:pic>
        <p:nvPicPr>
          <p:cNvPr id="8" name="Picture 7">
            <a:extLst>
              <a:ext uri="{FF2B5EF4-FFF2-40B4-BE49-F238E27FC236}">
                <a16:creationId xmlns:a16="http://schemas.microsoft.com/office/drawing/2014/main" id="{CB78AD73-ABFC-3081-E83C-A6E2D58EB31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6" cstate="screen">
            <a:extLst>
              <a:ext uri="{28A0092B-C50C-407E-A947-70E740481C1C}">
                <a14:useLocalDpi xmlns:a14="http://schemas.microsoft.com/office/drawing/2010/main"/>
              </a:ext>
            </a:extLst>
          </a:blip>
          <a:stretch>
            <a:fillRect/>
          </a:stretch>
        </p:blipFill>
        <p:spPr>
          <a:xfrm>
            <a:off x="8275374" y="5700483"/>
            <a:ext cx="2290066" cy="1048603"/>
          </a:xfrm>
          <a:prstGeom prst="rect">
            <a:avLst/>
          </a:prstGeom>
        </p:spPr>
      </p:pic>
      <p:pic>
        <p:nvPicPr>
          <p:cNvPr id="9" name="Picture 8">
            <a:extLst>
              <a:ext uri="{FF2B5EF4-FFF2-40B4-BE49-F238E27FC236}">
                <a16:creationId xmlns:a16="http://schemas.microsoft.com/office/drawing/2014/main" id="{EF949947-8E8D-4B14-AC7B-EDB6ACB1539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7" cstate="screen">
            <a:extLst>
              <a:ext uri="{28A0092B-C50C-407E-A947-70E740481C1C}">
                <a14:useLocalDpi xmlns:a14="http://schemas.microsoft.com/office/drawing/2010/main"/>
              </a:ext>
            </a:extLst>
          </a:blip>
          <a:stretch>
            <a:fillRect/>
          </a:stretch>
        </p:blipFill>
        <p:spPr>
          <a:xfrm>
            <a:off x="2476686" y="5593294"/>
            <a:ext cx="4006257" cy="1534691"/>
          </a:xfrm>
          <a:prstGeom prst="rect">
            <a:avLst/>
          </a:prstGeom>
        </p:spPr>
      </p:pic>
      <p:pic>
        <p:nvPicPr>
          <p:cNvPr id="11" name="Picture 10">
            <a:extLst>
              <a:ext uri="{FF2B5EF4-FFF2-40B4-BE49-F238E27FC236}">
                <a16:creationId xmlns:a16="http://schemas.microsoft.com/office/drawing/2014/main" id="{478529C6-1274-75C4-0332-2743F0E12F4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8" cstate="screen">
            <a:extLst>
              <a:ext uri="{28A0092B-C50C-407E-A947-70E740481C1C}">
                <a14:useLocalDpi xmlns:a14="http://schemas.microsoft.com/office/drawing/2010/main"/>
              </a:ext>
            </a:extLst>
          </a:blip>
          <a:srcRect/>
          <a:stretch/>
        </p:blipFill>
        <p:spPr>
          <a:xfrm>
            <a:off x="2276527" y="5617237"/>
            <a:ext cx="1517653" cy="1222984"/>
          </a:xfrm>
          <a:prstGeom prst="rect">
            <a:avLst/>
          </a:prstGeom>
        </p:spPr>
      </p:pic>
      <p:pic>
        <p:nvPicPr>
          <p:cNvPr id="12" name="Picture 11">
            <a:extLst>
              <a:ext uri="{FF2B5EF4-FFF2-40B4-BE49-F238E27FC236}">
                <a16:creationId xmlns:a16="http://schemas.microsoft.com/office/drawing/2014/main" id="{2656E898-D4E1-417A-DF38-A16EFD9BD0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9" cstate="screen">
            <a:extLst>
              <a:ext uri="{28A0092B-C50C-407E-A947-70E740481C1C}">
                <a14:useLocalDpi xmlns:a14="http://schemas.microsoft.com/office/drawing/2010/main"/>
              </a:ext>
            </a:extLst>
          </a:blip>
          <a:srcRect/>
          <a:stretch/>
        </p:blipFill>
        <p:spPr>
          <a:xfrm>
            <a:off x="7389105" y="5667595"/>
            <a:ext cx="1412949" cy="1162837"/>
          </a:xfrm>
          <a:prstGeom prst="rect">
            <a:avLst/>
          </a:prstGeom>
        </p:spPr>
      </p:pic>
      <p:pic>
        <p:nvPicPr>
          <p:cNvPr id="13" name="Picture 12">
            <a:extLst>
              <a:ext uri="{FF2B5EF4-FFF2-40B4-BE49-F238E27FC236}">
                <a16:creationId xmlns:a16="http://schemas.microsoft.com/office/drawing/2014/main" id="{D709555F-5519-F7DB-57A1-548B6DF29AF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10" cstate="screen">
            <a:extLst>
              <a:ext uri="{28A0092B-C50C-407E-A947-70E740481C1C}">
                <a14:useLocalDpi xmlns:a14="http://schemas.microsoft.com/office/drawing/2010/main"/>
              </a:ext>
            </a:extLst>
          </a:blip>
          <a:srcRect/>
          <a:stretch/>
        </p:blipFill>
        <p:spPr>
          <a:xfrm>
            <a:off x="9770440" y="5612396"/>
            <a:ext cx="1370166" cy="1097914"/>
          </a:xfrm>
          <a:prstGeom prst="rect">
            <a:avLst/>
          </a:prstGeom>
        </p:spPr>
      </p:pic>
      <p:pic>
        <p:nvPicPr>
          <p:cNvPr id="14" name="Picture 13">
            <a:extLst>
              <a:ext uri="{FF2B5EF4-FFF2-40B4-BE49-F238E27FC236}">
                <a16:creationId xmlns:a16="http://schemas.microsoft.com/office/drawing/2014/main" id="{ED7DE3DF-F37D-009C-FB49-E2129D9D9F5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11" cstate="screen">
            <a:extLst>
              <a:ext uri="{28A0092B-C50C-407E-A947-70E740481C1C}">
                <a14:useLocalDpi xmlns:a14="http://schemas.microsoft.com/office/drawing/2010/main"/>
              </a:ext>
            </a:extLst>
          </a:blip>
          <a:srcRect/>
          <a:stretch/>
        </p:blipFill>
        <p:spPr>
          <a:xfrm>
            <a:off x="5257527" y="5549297"/>
            <a:ext cx="794970" cy="1224112"/>
          </a:xfrm>
          <a:prstGeom prst="rect">
            <a:avLst/>
          </a:prstGeom>
        </p:spPr>
      </p:pic>
      <p:pic>
        <p:nvPicPr>
          <p:cNvPr id="15" name="Picture 14">
            <a:extLst>
              <a:ext uri="{FF2B5EF4-FFF2-40B4-BE49-F238E27FC236}">
                <a16:creationId xmlns:a16="http://schemas.microsoft.com/office/drawing/2014/main" id="{85F6C3D0-2531-BC04-43AD-44C3F9252E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12" cstate="screen">
            <a:extLst>
              <a:ext uri="{28A0092B-C50C-407E-A947-70E740481C1C}">
                <a14:useLocalDpi xmlns:a14="http://schemas.microsoft.com/office/drawing/2010/main"/>
              </a:ext>
            </a:extLst>
          </a:blip>
          <a:srcRect/>
          <a:stretch/>
        </p:blipFill>
        <p:spPr>
          <a:xfrm>
            <a:off x="244710" y="5258114"/>
            <a:ext cx="1042812" cy="1655763"/>
          </a:xfrm>
          <a:prstGeom prst="rect">
            <a:avLst/>
          </a:prstGeom>
        </p:spPr>
      </p:pic>
      <p:pic>
        <p:nvPicPr>
          <p:cNvPr id="3" name="Picture 2">
            <a:extLst>
              <a:ext uri="{FF2B5EF4-FFF2-40B4-BE49-F238E27FC236}">
                <a16:creationId xmlns:a16="http://schemas.microsoft.com/office/drawing/2014/main" id="{85CE5F4F-FA9A-5AF2-9F76-017F3BC9A1E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13" cstate="screen">
            <a:extLst>
              <a:ext uri="{28A0092B-C50C-407E-A947-70E740481C1C}">
                <a14:useLocalDpi xmlns:a14="http://schemas.microsoft.com/office/drawing/2010/main"/>
              </a:ext>
            </a:extLst>
          </a:blip>
          <a:stretch>
            <a:fillRect/>
          </a:stretch>
        </p:blipFill>
        <p:spPr>
          <a:xfrm>
            <a:off x="10505987" y="5901506"/>
            <a:ext cx="2055677" cy="787476"/>
          </a:xfrm>
          <a:prstGeom prst="rect">
            <a:avLst/>
          </a:prstGeom>
        </p:spPr>
      </p:pic>
    </p:spTree>
    <p:extLst>
      <p:ext uri="{BB962C8B-B14F-4D97-AF65-F5344CB8AC3E}">
        <p14:creationId xmlns:p14="http://schemas.microsoft.com/office/powerpoint/2010/main" val="996776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53e92c36-6617-4e71-a989-dd739ad32a4d}" enabled="0" method="" siteId="{53e92c36-6617-4e71-a989-dd739ad32a4d}" removed="1"/>
</clbl:labelList>
</file>

<file path=docProps/app.xml><?xml version="1.0" encoding="utf-8"?>
<Properties xmlns="http://schemas.openxmlformats.org/officeDocument/2006/extended-properties" xmlns:vt="http://schemas.openxmlformats.org/officeDocument/2006/docPropsVTypes">
  <TotalTime>2894</TotalTime>
  <Words>1480</Words>
  <Application>Microsoft Office PowerPoint</Application>
  <PresentationFormat>Widescreen</PresentationFormat>
  <Paragraphs>172</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Calibri</vt:lpstr>
      <vt:lpstr>Calibri Light</vt:lpstr>
      <vt:lpstr>Office Theme</vt:lpstr>
      <vt:lpstr>Emotionally-based school non-attendance: a framework for schools  </vt:lpstr>
      <vt:lpstr>Outline</vt:lpstr>
      <vt:lpstr>What is EBSNA?</vt:lpstr>
      <vt:lpstr> EBSNA </vt:lpstr>
      <vt:lpstr>Context</vt:lpstr>
      <vt:lpstr>EBSNA Framework</vt:lpstr>
      <vt:lpstr>Approach </vt:lpstr>
      <vt:lpstr> Exploration </vt:lpstr>
      <vt:lpstr>Action Planning </vt:lpstr>
      <vt:lpstr>Steps to success</vt:lpstr>
      <vt:lpstr>How it can work </vt:lpstr>
      <vt:lpstr>PowerPoint Presentation</vt:lpstr>
    </vt:vector>
  </TitlesOfParts>
  <Company>Hertfordshire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title here</dc:title>
  <dc:creator>Ross McLean</dc:creator>
  <cp:lastModifiedBy>Judith Pace</cp:lastModifiedBy>
  <cp:revision>55</cp:revision>
  <cp:lastPrinted>2025-06-17T14:22:34Z</cp:lastPrinted>
  <dcterms:created xsi:type="dcterms:W3CDTF">2022-12-06T13:05:36Z</dcterms:created>
  <dcterms:modified xsi:type="dcterms:W3CDTF">2025-07-03T15:22:03Z</dcterms:modified>
</cp:coreProperties>
</file>